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17" r:id="rId2"/>
    <p:sldId id="264" r:id="rId3"/>
    <p:sldId id="259" r:id="rId4"/>
    <p:sldId id="319" r:id="rId5"/>
    <p:sldId id="320" r:id="rId6"/>
    <p:sldId id="321" r:id="rId7"/>
    <p:sldId id="322" r:id="rId8"/>
    <p:sldId id="323" r:id="rId9"/>
    <p:sldId id="324" r:id="rId10"/>
    <p:sldId id="326" r:id="rId11"/>
    <p:sldId id="325" r:id="rId12"/>
    <p:sldId id="327" r:id="rId13"/>
    <p:sldId id="274" r:id="rId14"/>
    <p:sldId id="328" r:id="rId15"/>
    <p:sldId id="329" r:id="rId16"/>
    <p:sldId id="299" r:id="rId17"/>
    <p:sldId id="278" r:id="rId18"/>
    <p:sldId id="288" r:id="rId19"/>
    <p:sldId id="318" r:id="rId20"/>
  </p:sldIdLst>
  <p:sldSz cx="11520488" cy="6480175"/>
  <p:notesSz cx="6858000" cy="9144000"/>
  <p:custDataLst>
    <p:tags r:id="rId23"/>
  </p:custDataLst>
  <p:defaultTextStyle>
    <a:defPPr>
      <a:defRPr lang="zh-CN"/>
    </a:defPPr>
    <a:lvl1pPr marL="0" algn="l" defTabSz="1151961" rtl="0" eaLnBrk="1" latinLnBrk="0" hangingPunct="1">
      <a:defRPr sz="2268" kern="1200">
        <a:solidFill>
          <a:schemeClr val="tx1"/>
        </a:solidFill>
        <a:latin typeface="+mn-lt"/>
        <a:ea typeface="+mn-ea"/>
        <a:cs typeface="+mn-cs"/>
      </a:defRPr>
    </a:lvl1pPr>
    <a:lvl2pPr marL="575981" algn="l" defTabSz="1151961" rtl="0" eaLnBrk="1" latinLnBrk="0" hangingPunct="1">
      <a:defRPr sz="2268" kern="1200">
        <a:solidFill>
          <a:schemeClr val="tx1"/>
        </a:solidFill>
        <a:latin typeface="+mn-lt"/>
        <a:ea typeface="+mn-ea"/>
        <a:cs typeface="+mn-cs"/>
      </a:defRPr>
    </a:lvl2pPr>
    <a:lvl3pPr marL="1151961" algn="l" defTabSz="1151961" rtl="0" eaLnBrk="1" latinLnBrk="0" hangingPunct="1">
      <a:defRPr sz="2268" kern="1200">
        <a:solidFill>
          <a:schemeClr val="tx1"/>
        </a:solidFill>
        <a:latin typeface="+mn-lt"/>
        <a:ea typeface="+mn-ea"/>
        <a:cs typeface="+mn-cs"/>
      </a:defRPr>
    </a:lvl3pPr>
    <a:lvl4pPr marL="1727942" algn="l" defTabSz="1151961" rtl="0" eaLnBrk="1" latinLnBrk="0" hangingPunct="1">
      <a:defRPr sz="2268" kern="1200">
        <a:solidFill>
          <a:schemeClr val="tx1"/>
        </a:solidFill>
        <a:latin typeface="+mn-lt"/>
        <a:ea typeface="+mn-ea"/>
        <a:cs typeface="+mn-cs"/>
      </a:defRPr>
    </a:lvl4pPr>
    <a:lvl5pPr marL="2303922" algn="l" defTabSz="1151961" rtl="0" eaLnBrk="1" latinLnBrk="0" hangingPunct="1">
      <a:defRPr sz="2268" kern="1200">
        <a:solidFill>
          <a:schemeClr val="tx1"/>
        </a:solidFill>
        <a:latin typeface="+mn-lt"/>
        <a:ea typeface="+mn-ea"/>
        <a:cs typeface="+mn-cs"/>
      </a:defRPr>
    </a:lvl5pPr>
    <a:lvl6pPr marL="2879903" algn="l" defTabSz="1151961" rtl="0" eaLnBrk="1" latinLnBrk="0" hangingPunct="1">
      <a:defRPr sz="2268" kern="1200">
        <a:solidFill>
          <a:schemeClr val="tx1"/>
        </a:solidFill>
        <a:latin typeface="+mn-lt"/>
        <a:ea typeface="+mn-ea"/>
        <a:cs typeface="+mn-cs"/>
      </a:defRPr>
    </a:lvl6pPr>
    <a:lvl7pPr marL="3455883" algn="l" defTabSz="1151961" rtl="0" eaLnBrk="1" latinLnBrk="0" hangingPunct="1">
      <a:defRPr sz="2268" kern="1200">
        <a:solidFill>
          <a:schemeClr val="tx1"/>
        </a:solidFill>
        <a:latin typeface="+mn-lt"/>
        <a:ea typeface="+mn-ea"/>
        <a:cs typeface="+mn-cs"/>
      </a:defRPr>
    </a:lvl7pPr>
    <a:lvl8pPr marL="4031864" algn="l" defTabSz="1151961" rtl="0" eaLnBrk="1" latinLnBrk="0" hangingPunct="1">
      <a:defRPr sz="2268" kern="1200">
        <a:solidFill>
          <a:schemeClr val="tx1"/>
        </a:solidFill>
        <a:latin typeface="+mn-lt"/>
        <a:ea typeface="+mn-ea"/>
        <a:cs typeface="+mn-cs"/>
      </a:defRPr>
    </a:lvl8pPr>
    <a:lvl9pPr marL="4607844" algn="l" defTabSz="1151961" rtl="0" eaLnBrk="1" latinLnBrk="0" hangingPunct="1">
      <a:defRPr sz="226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8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5DA2"/>
    <a:srgbClr val="584B3F"/>
    <a:srgbClr val="76675D"/>
    <a:srgbClr val="9C7F7B"/>
    <a:srgbClr val="DCDAE3"/>
    <a:srgbClr val="AB8C62"/>
    <a:srgbClr val="343430"/>
    <a:srgbClr val="21211F"/>
    <a:srgbClr val="9A7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71" d="100"/>
          <a:sy n="71" d="100"/>
        </p:scale>
        <p:origin x="752" y="44"/>
      </p:cViewPr>
      <p:guideLst>
        <p:guide orient="horz" pos="2041"/>
        <p:guide pos="380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2020/12/9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1151961" rtl="0" eaLnBrk="1" latinLnBrk="0" hangingPunct="1">
      <a:defRPr sz="1512" kern="1200">
        <a:solidFill>
          <a:schemeClr val="tx1"/>
        </a:solidFill>
        <a:latin typeface="+mn-lt"/>
        <a:ea typeface="+mn-ea"/>
        <a:cs typeface="+mn-cs"/>
      </a:defRPr>
    </a:lvl1pPr>
    <a:lvl2pPr marL="575981" algn="l" defTabSz="1151961" rtl="0" eaLnBrk="1" latinLnBrk="0" hangingPunct="1">
      <a:defRPr sz="1512" kern="1200">
        <a:solidFill>
          <a:schemeClr val="tx1"/>
        </a:solidFill>
        <a:latin typeface="+mn-lt"/>
        <a:ea typeface="+mn-ea"/>
        <a:cs typeface="+mn-cs"/>
      </a:defRPr>
    </a:lvl2pPr>
    <a:lvl3pPr marL="1151961" algn="l" defTabSz="1151961" rtl="0" eaLnBrk="1" latinLnBrk="0" hangingPunct="1">
      <a:defRPr sz="1512" kern="1200">
        <a:solidFill>
          <a:schemeClr val="tx1"/>
        </a:solidFill>
        <a:latin typeface="+mn-lt"/>
        <a:ea typeface="+mn-ea"/>
        <a:cs typeface="+mn-cs"/>
      </a:defRPr>
    </a:lvl3pPr>
    <a:lvl4pPr marL="1727942" algn="l" defTabSz="1151961" rtl="0" eaLnBrk="1" latinLnBrk="0" hangingPunct="1">
      <a:defRPr sz="1512" kern="1200">
        <a:solidFill>
          <a:schemeClr val="tx1"/>
        </a:solidFill>
        <a:latin typeface="+mn-lt"/>
        <a:ea typeface="+mn-ea"/>
        <a:cs typeface="+mn-cs"/>
      </a:defRPr>
    </a:lvl4pPr>
    <a:lvl5pPr marL="2303922" algn="l" defTabSz="1151961" rtl="0" eaLnBrk="1" latinLnBrk="0" hangingPunct="1">
      <a:defRPr sz="1512" kern="1200">
        <a:solidFill>
          <a:schemeClr val="tx1"/>
        </a:solidFill>
        <a:latin typeface="+mn-lt"/>
        <a:ea typeface="+mn-ea"/>
        <a:cs typeface="+mn-cs"/>
      </a:defRPr>
    </a:lvl5pPr>
    <a:lvl6pPr marL="2879903" algn="l" defTabSz="1151961" rtl="0" eaLnBrk="1" latinLnBrk="0" hangingPunct="1">
      <a:defRPr sz="1512" kern="1200">
        <a:solidFill>
          <a:schemeClr val="tx1"/>
        </a:solidFill>
        <a:latin typeface="+mn-lt"/>
        <a:ea typeface="+mn-ea"/>
        <a:cs typeface="+mn-cs"/>
      </a:defRPr>
    </a:lvl6pPr>
    <a:lvl7pPr marL="3455883" algn="l" defTabSz="1151961" rtl="0" eaLnBrk="1" latinLnBrk="0" hangingPunct="1">
      <a:defRPr sz="1512" kern="1200">
        <a:solidFill>
          <a:schemeClr val="tx1"/>
        </a:solidFill>
        <a:latin typeface="+mn-lt"/>
        <a:ea typeface="+mn-ea"/>
        <a:cs typeface="+mn-cs"/>
      </a:defRPr>
    </a:lvl7pPr>
    <a:lvl8pPr marL="4031864" algn="l" defTabSz="1151961" rtl="0" eaLnBrk="1" latinLnBrk="0" hangingPunct="1">
      <a:defRPr sz="1512" kern="1200">
        <a:solidFill>
          <a:schemeClr val="tx1"/>
        </a:solidFill>
        <a:latin typeface="+mn-lt"/>
        <a:ea typeface="+mn-ea"/>
        <a:cs typeface="+mn-cs"/>
      </a:defRPr>
    </a:lvl8pPr>
    <a:lvl9pPr marL="4607844" algn="l" defTabSz="1151961" rtl="0" eaLnBrk="1" latinLnBrk="0" hangingPunct="1">
      <a:defRPr sz="15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314469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87673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66847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105311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136371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1471658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688857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85033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2169423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4463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13832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1932623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62530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82714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33770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203390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49199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5"/>
            <a:ext cx="9792415" cy="1389038"/>
          </a:xfrm>
        </p:spPr>
        <p:txBody>
          <a:bodyPr/>
          <a:lstStyle/>
          <a:p>
            <a:r>
              <a:rPr lang="zh-CN" altLang="en-US"/>
              <a:t>单击此处编辑母版标题样式</a:t>
            </a:r>
          </a:p>
        </p:txBody>
      </p:sp>
      <p:sp>
        <p:nvSpPr>
          <p:cNvPr id="3" name="副标题 2"/>
          <p:cNvSpPr>
            <a:spLocks noGrp="1"/>
          </p:cNvSpPr>
          <p:nvPr>
            <p:ph type="subTitle" idx="1"/>
          </p:nvPr>
        </p:nvSpPr>
        <p:spPr>
          <a:xfrm>
            <a:off x="1728073" y="3672099"/>
            <a:ext cx="8064342" cy="165604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6" y="258006"/>
            <a:ext cx="3790161" cy="109803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504191" y="258008"/>
            <a:ext cx="6440273" cy="55306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026" y="1356038"/>
            <a:ext cx="3790161" cy="44326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6" y="4536122"/>
            <a:ext cx="6912293" cy="535516"/>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258096" y="579015"/>
            <a:ext cx="6912293" cy="38881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258096" y="5071637"/>
            <a:ext cx="6912293" cy="7605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8"/>
            <a:ext cx="2592110" cy="55291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025" y="259508"/>
            <a:ext cx="7584321" cy="55291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611"/>
            <a:ext cx="11520489" cy="6483786"/>
          </a:xfrm>
          <a:prstGeom prst="rect">
            <a:avLst/>
          </a:prstGeom>
        </p:spPr>
      </p:pic>
      <p:cxnSp>
        <p:nvCxnSpPr>
          <p:cNvPr id="7" name="直接连接符 6"/>
          <p:cNvCxnSpPr/>
          <p:nvPr userDrawn="1"/>
        </p:nvCxnSpPr>
        <p:spPr>
          <a:xfrm>
            <a:off x="951947" y="787924"/>
            <a:ext cx="988876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407612" y="369012"/>
            <a:ext cx="491828" cy="259508"/>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268"/>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268"/>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268"/>
            </a:p>
          </p:txBody>
        </p:sp>
      </p:grpSp>
      <p:pic>
        <p:nvPicPr>
          <p:cNvPr id="2" name="图片 1">
            <a:extLst>
              <a:ext uri="{FF2B5EF4-FFF2-40B4-BE49-F238E27FC236}">
                <a16:creationId xmlns:a16="http://schemas.microsoft.com/office/drawing/2014/main" id="{8068F572-FB7B-4D09-93FC-96679F62F0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69731" y="139134"/>
            <a:ext cx="1845278" cy="55358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611"/>
            <a:ext cx="11520489" cy="6483786"/>
          </a:xfrm>
          <a:prstGeom prst="rect">
            <a:avLst/>
          </a:prstGeom>
        </p:spPr>
      </p:pic>
    </p:spTree>
    <p:extLst>
      <p:ext uri="{BB962C8B-B14F-4D97-AF65-F5344CB8AC3E}">
        <p14:creationId xmlns:p14="http://schemas.microsoft.com/office/powerpoint/2010/main" val="9831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611"/>
            <a:ext cx="11520489" cy="6483786"/>
          </a:xfrm>
          <a:prstGeom prst="rect">
            <a:avLst/>
          </a:prstGeom>
        </p:spPr>
      </p:pic>
    </p:spTree>
    <p:extLst>
      <p:ext uri="{BB962C8B-B14F-4D97-AF65-F5344CB8AC3E}">
        <p14:creationId xmlns:p14="http://schemas.microsoft.com/office/powerpoint/2010/main" val="104512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39" y="4164114"/>
            <a:ext cx="9792415" cy="1287034"/>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10039" y="2746575"/>
            <a:ext cx="9792415" cy="1417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024" y="1512042"/>
            <a:ext cx="5088216" cy="4276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6248" y="1512042"/>
            <a:ext cx="5088216" cy="4276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025" y="1450540"/>
            <a:ext cx="5090216"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76025" y="2055055"/>
            <a:ext cx="5090216"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250" y="1450540"/>
            <a:ext cx="5092216" cy="6045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52250" y="2055055"/>
            <a:ext cx="5092216" cy="37336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D295AF-6CA2-4DAD-B2AF-53913A9DB2D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 y="-3611"/>
            <a:ext cx="11520489" cy="6483786"/>
          </a:xfrm>
          <a:prstGeom prst="rect">
            <a:avLst/>
          </a:prstGeom>
        </p:spPr>
      </p:pic>
      <p:sp>
        <p:nvSpPr>
          <p:cNvPr id="2" name="标题占位符 1"/>
          <p:cNvSpPr>
            <a:spLocks noGrp="1"/>
          </p:cNvSpPr>
          <p:nvPr>
            <p:ph type="title"/>
          </p:nvPr>
        </p:nvSpPr>
        <p:spPr>
          <a:xfrm>
            <a:off x="576025" y="259508"/>
            <a:ext cx="10368439" cy="108002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76025" y="1512042"/>
            <a:ext cx="10368439"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024" y="6006163"/>
            <a:ext cx="2688114" cy="345010"/>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2020/12/9</a:t>
            </a:fld>
            <a:endParaRPr lang="zh-CN" altLang="en-US"/>
          </a:p>
        </p:txBody>
      </p:sp>
      <p:sp>
        <p:nvSpPr>
          <p:cNvPr id="5" name="页脚占位符 4"/>
          <p:cNvSpPr>
            <a:spLocks noGrp="1"/>
          </p:cNvSpPr>
          <p:nvPr>
            <p:ph type="ftr" sz="quarter" idx="3"/>
          </p:nvPr>
        </p:nvSpPr>
        <p:spPr>
          <a:xfrm>
            <a:off x="3936167" y="6006163"/>
            <a:ext cx="3648155" cy="3450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6350" y="6006163"/>
            <a:ext cx="2688114" cy="345010"/>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jpeg"/><Relationship Id="rId9" Type="http://schemas.openxmlformats.org/officeDocument/2006/relationships/image" Target="../media/image9.w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3196121-F342-4933-B8F4-8733444C376D}"/>
              </a:ext>
            </a:extLst>
          </p:cNvPr>
          <p:cNvSpPr/>
          <p:nvPr/>
        </p:nvSpPr>
        <p:spPr>
          <a:xfrm>
            <a:off x="3600005" y="1953927"/>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平行四边形 13">
            <a:extLst>
              <a:ext uri="{FF2B5EF4-FFF2-40B4-BE49-F238E27FC236}">
                <a16:creationId xmlns:a16="http://schemas.microsoft.com/office/drawing/2014/main" id="{6CD17600-149D-4CC7-AA04-EB2AD6971DB3}"/>
              </a:ext>
            </a:extLst>
          </p:cNvPr>
          <p:cNvSpPr/>
          <p:nvPr/>
        </p:nvSpPr>
        <p:spPr>
          <a:xfrm>
            <a:off x="555185" y="1953926"/>
            <a:ext cx="4073415" cy="2366272"/>
          </a:xfrm>
          <a:prstGeom prst="parallelogram">
            <a:avLst/>
          </a:prstGeom>
          <a:blipFill dpi="0" rotWithShape="0">
            <a:blip r:embed="rId3"/>
            <a:srcRect/>
            <a:stretch>
              <a:fillRect t="-3464" b="-14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Rectangle 3"/>
          <p:cNvSpPr txBox="1">
            <a:spLocks noChangeArrowheads="1"/>
          </p:cNvSpPr>
          <p:nvPr/>
        </p:nvSpPr>
        <p:spPr>
          <a:xfrm>
            <a:off x="4553246" y="2466119"/>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800" b="1" dirty="0">
                <a:solidFill>
                  <a:schemeClr val="bg1"/>
                </a:solidFill>
                <a:latin typeface="微软雅黑" panose="020B0503020204020204" pitchFamily="34" charset="-122"/>
                <a:ea typeface="微软雅黑" panose="020B0503020204020204" pitchFamily="34" charset="-122"/>
              </a:rPr>
              <a:t>Déjà View: </a:t>
            </a:r>
            <a:r>
              <a:rPr lang="en-US" altLang="zh-CN" sz="1800" b="1" dirty="0" err="1">
                <a:solidFill>
                  <a:schemeClr val="bg1"/>
                </a:solidFill>
                <a:latin typeface="微软雅黑" panose="020B0503020204020204" pitchFamily="34" charset="-122"/>
                <a:ea typeface="微软雅黑" panose="020B0503020204020204" pitchFamily="34" charset="-122"/>
              </a:rPr>
              <a:t>Spatio</a:t>
            </a:r>
            <a:r>
              <a:rPr lang="en-US" altLang="zh-CN" sz="1800" b="1" dirty="0">
                <a:solidFill>
                  <a:schemeClr val="bg1"/>
                </a:solidFill>
                <a:latin typeface="微软雅黑" panose="020B0503020204020204" pitchFamily="34" charset="-122"/>
                <a:ea typeface="微软雅黑" panose="020B0503020204020204" pitchFamily="34" charset="-122"/>
              </a:rPr>
              <a:t>-Temporal Compute Reuse for</a:t>
            </a:r>
          </a:p>
          <a:p>
            <a:r>
              <a:rPr lang="en-US" altLang="zh-CN" sz="1800" b="1" dirty="0">
                <a:solidFill>
                  <a:schemeClr val="bg1"/>
                </a:solidFill>
                <a:latin typeface="微软雅黑" panose="020B0503020204020204" pitchFamily="34" charset="-122"/>
                <a:ea typeface="微软雅黑" panose="020B0503020204020204" pitchFamily="34" charset="-122"/>
              </a:rPr>
              <a:t>Energy-Efficient 360 ° VR Video Streaming</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4547548" y="3096071"/>
            <a:ext cx="5491972"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a:extLst>
              <a:ext uri="{FF2B5EF4-FFF2-40B4-BE49-F238E27FC236}">
                <a16:creationId xmlns:a16="http://schemas.microsoft.com/office/drawing/2014/main" id="{E6C2BBF8-ADBE-4BE2-AC74-3F2E92F94502}"/>
              </a:ext>
            </a:extLst>
          </p:cNvPr>
          <p:cNvSpPr txBox="1">
            <a:spLocks noChangeArrowheads="1"/>
          </p:cNvSpPr>
          <p:nvPr/>
        </p:nvSpPr>
        <p:spPr>
          <a:xfrm>
            <a:off x="4547547" y="3186771"/>
            <a:ext cx="5491972" cy="701383"/>
          </a:xfrm>
          <a:prstGeom prst="rect">
            <a:avLst/>
          </a:prstGeom>
        </p:spPr>
        <p:txBody>
          <a:bodyPr vert="horz" lIns="91440" tIns="45720" rIns="91440" bIns="45720" rtlCol="0" anchor="ct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dirty="0">
                <a:solidFill>
                  <a:schemeClr val="bg1"/>
                </a:solidFill>
                <a:latin typeface="微软雅黑" panose="020B0503020204020204" pitchFamily="34" charset="-122"/>
                <a:ea typeface="微软雅黑" panose="020B0503020204020204" pitchFamily="34" charset="-122"/>
              </a:rPr>
              <a:t>ISCA 2020</a:t>
            </a:r>
          </a:p>
          <a:p>
            <a:pPr marL="0" indent="0" algn="ctr">
              <a:buNone/>
            </a:pPr>
            <a:r>
              <a:rPr lang="en-US" altLang="zh-CN" sz="1400" dirty="0" err="1">
                <a:solidFill>
                  <a:schemeClr val="bg1"/>
                </a:solidFill>
                <a:latin typeface="微软雅黑" panose="020B0503020204020204" pitchFamily="34" charset="-122"/>
                <a:ea typeface="微软雅黑" panose="020B0503020204020204" pitchFamily="34" charset="-122"/>
              </a:rPr>
              <a:t>Shulin</a:t>
            </a:r>
            <a:r>
              <a:rPr lang="en-US" altLang="zh-CN" sz="1400" dirty="0">
                <a:solidFill>
                  <a:schemeClr val="bg1"/>
                </a:solidFill>
                <a:latin typeface="微软雅黑" panose="020B0503020204020204" pitchFamily="34" charset="-122"/>
                <a:ea typeface="微软雅黑" panose="020B0503020204020204" pitchFamily="34" charset="-122"/>
              </a:rPr>
              <a:t> Zhao, </a:t>
            </a:r>
            <a:r>
              <a:rPr lang="en-US" altLang="zh-CN" sz="1400" dirty="0" err="1">
                <a:solidFill>
                  <a:schemeClr val="bg1"/>
                </a:solidFill>
                <a:latin typeface="微软雅黑" panose="020B0503020204020204" pitchFamily="34" charset="-122"/>
                <a:ea typeface="微软雅黑" panose="020B0503020204020204" pitchFamily="34" charset="-122"/>
              </a:rPr>
              <a:t>Haibo</a:t>
            </a:r>
            <a:r>
              <a:rPr lang="en-US" altLang="zh-CN" sz="1400" dirty="0">
                <a:solidFill>
                  <a:schemeClr val="bg1"/>
                </a:solidFill>
                <a:latin typeface="微软雅黑" panose="020B0503020204020204" pitchFamily="34" charset="-122"/>
                <a:ea typeface="微软雅黑" panose="020B0503020204020204" pitchFamily="34" charset="-122"/>
              </a:rPr>
              <a:t> Zhang, </a:t>
            </a:r>
            <a:r>
              <a:rPr lang="en-US" altLang="zh-CN" sz="1400" dirty="0" err="1">
                <a:solidFill>
                  <a:schemeClr val="bg1"/>
                </a:solidFill>
                <a:latin typeface="微软雅黑" panose="020B0503020204020204" pitchFamily="34" charset="-122"/>
                <a:ea typeface="微软雅黑" panose="020B0503020204020204" pitchFamily="34" charset="-122"/>
              </a:rPr>
              <a:t>Sandeepa</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Bhuyan</a:t>
            </a:r>
            <a:r>
              <a:rPr lang="en-US" altLang="zh-CN" sz="1400" dirty="0">
                <a:solidFill>
                  <a:schemeClr val="bg1"/>
                </a:solidFill>
                <a:latin typeface="微软雅黑" panose="020B0503020204020204" pitchFamily="34" charset="-122"/>
                <a:ea typeface="微软雅黑" panose="020B0503020204020204" pitchFamily="34" charset="-122"/>
              </a:rPr>
              <a:t>, Cyan </a:t>
            </a:r>
            <a:r>
              <a:rPr lang="en-US" altLang="zh-CN" sz="1400" dirty="0" err="1">
                <a:solidFill>
                  <a:schemeClr val="bg1"/>
                </a:solidFill>
                <a:latin typeface="微软雅黑" panose="020B0503020204020204" pitchFamily="34" charset="-122"/>
                <a:ea typeface="微软雅黑" panose="020B0503020204020204" pitchFamily="34" charset="-122"/>
              </a:rPr>
              <a:t>Subhra</a:t>
            </a:r>
            <a:r>
              <a:rPr lang="en-US" altLang="zh-CN" sz="1400" dirty="0">
                <a:solidFill>
                  <a:schemeClr val="bg1"/>
                </a:solidFill>
                <a:latin typeface="微软雅黑" panose="020B0503020204020204" pitchFamily="34" charset="-122"/>
                <a:ea typeface="微软雅黑" panose="020B0503020204020204" pitchFamily="34" charset="-122"/>
              </a:rPr>
              <a:t> Mishra, </a:t>
            </a:r>
            <a:r>
              <a:rPr lang="en-US" altLang="zh-CN" sz="1400" dirty="0" err="1">
                <a:solidFill>
                  <a:schemeClr val="bg1"/>
                </a:solidFill>
                <a:latin typeface="微软雅黑" panose="020B0503020204020204" pitchFamily="34" charset="-122"/>
                <a:ea typeface="微软雅黑" panose="020B0503020204020204" pitchFamily="34" charset="-122"/>
              </a:rPr>
              <a:t>Ziyu</a:t>
            </a:r>
            <a:r>
              <a:rPr lang="en-US" altLang="zh-CN" sz="1400" dirty="0">
                <a:solidFill>
                  <a:schemeClr val="bg1"/>
                </a:solidFill>
                <a:latin typeface="微软雅黑" panose="020B0503020204020204" pitchFamily="34" charset="-122"/>
                <a:ea typeface="微软雅黑" panose="020B0503020204020204" pitchFamily="34" charset="-122"/>
              </a:rPr>
              <a:t> Ying,</a:t>
            </a:r>
          </a:p>
          <a:p>
            <a:pPr marL="0" indent="0" algn="ctr">
              <a:buNone/>
            </a:pPr>
            <a:r>
              <a:rPr lang="en-US" altLang="zh-CN" sz="1400" dirty="0" err="1">
                <a:solidFill>
                  <a:schemeClr val="bg1"/>
                </a:solidFill>
                <a:latin typeface="微软雅黑" panose="020B0503020204020204" pitchFamily="34" charset="-122"/>
                <a:ea typeface="微软雅黑" panose="020B0503020204020204" pitchFamily="34" charset="-122"/>
              </a:rPr>
              <a:t>Mahmut</a:t>
            </a:r>
            <a:r>
              <a:rPr lang="en-US" altLang="zh-CN" sz="1400" dirty="0">
                <a:solidFill>
                  <a:schemeClr val="bg1"/>
                </a:solidFill>
                <a:latin typeface="微软雅黑" panose="020B0503020204020204" pitchFamily="34" charset="-122"/>
                <a:ea typeface="微软雅黑" panose="020B0503020204020204" pitchFamily="34" charset="-122"/>
              </a:rPr>
              <a:t> T. </a:t>
            </a:r>
            <a:r>
              <a:rPr lang="en-US" altLang="zh-CN" sz="1400" dirty="0" err="1">
                <a:solidFill>
                  <a:schemeClr val="bg1"/>
                </a:solidFill>
                <a:latin typeface="微软雅黑" panose="020B0503020204020204" pitchFamily="34" charset="-122"/>
                <a:ea typeface="微软雅黑" panose="020B0503020204020204" pitchFamily="34" charset="-122"/>
              </a:rPr>
              <a:t>Kandemir</a:t>
            </a:r>
            <a:r>
              <a:rPr lang="en-US" altLang="zh-CN" sz="1400" dirty="0">
                <a:solidFill>
                  <a:schemeClr val="bg1"/>
                </a:solidFill>
                <a:latin typeface="微软雅黑" panose="020B0503020204020204" pitchFamily="34" charset="-122"/>
                <a:ea typeface="微软雅黑" panose="020B0503020204020204" pitchFamily="34" charset="-122"/>
              </a:rPr>
              <a:t>, Anand </a:t>
            </a:r>
            <a:r>
              <a:rPr lang="en-US" altLang="zh-CN" sz="1400" dirty="0" err="1">
                <a:solidFill>
                  <a:schemeClr val="bg1"/>
                </a:solidFill>
                <a:latin typeface="微软雅黑" panose="020B0503020204020204" pitchFamily="34" charset="-122"/>
                <a:ea typeface="微软雅黑" panose="020B0503020204020204" pitchFamily="34" charset="-122"/>
              </a:rPr>
              <a:t>Sivasubramaniam</a:t>
            </a:r>
            <a:r>
              <a:rPr lang="en-US" altLang="zh-CN" sz="1400" dirty="0">
                <a:solidFill>
                  <a:schemeClr val="bg1"/>
                </a:solidFill>
                <a:latin typeface="微软雅黑" panose="020B0503020204020204" pitchFamily="34" charset="-122"/>
                <a:ea typeface="微软雅黑" panose="020B0503020204020204" pitchFamily="34" charset="-122"/>
              </a:rPr>
              <a:t>, Chita R. Das</a:t>
            </a:r>
          </a:p>
        </p:txBody>
      </p:sp>
      <p:sp>
        <p:nvSpPr>
          <p:cNvPr id="76" name="文本框 75">
            <a:extLst>
              <a:ext uri="{FF2B5EF4-FFF2-40B4-BE49-F238E27FC236}">
                <a16:creationId xmlns:a16="http://schemas.microsoft.com/office/drawing/2014/main" id="{2130E1DA-4191-4C44-9F8E-0FC2AD20653B}"/>
              </a:ext>
            </a:extLst>
          </p:cNvPr>
          <p:cNvSpPr txBox="1"/>
          <p:nvPr/>
        </p:nvSpPr>
        <p:spPr>
          <a:xfrm>
            <a:off x="4212463" y="3967946"/>
            <a:ext cx="6347065" cy="184666"/>
          </a:xfrm>
          <a:prstGeom prst="rect">
            <a:avLst/>
          </a:prstGeom>
          <a:noFill/>
        </p:spPr>
        <p:txBody>
          <a:bodyPr wrap="square" lIns="0" tIns="0" rIns="0" bIns="0" rtlCol="0">
            <a:spAutoFit/>
          </a:bodyPr>
          <a:lstStyle/>
          <a:p>
            <a:r>
              <a:rPr lang="en-US" altLang="zh-CN" sz="1200" b="1" dirty="0">
                <a:solidFill>
                  <a:srgbClr val="005DA2"/>
                </a:solidFill>
                <a:latin typeface="微软雅黑" pitchFamily="34" charset="-122"/>
                <a:ea typeface="微软雅黑" pitchFamily="34" charset="-122"/>
              </a:rPr>
              <a:t>Dept. of Computer Science and Engineering, The Pennsylvania State University</a:t>
            </a:r>
            <a:endParaRPr lang="zh-CN" altLang="en-US" sz="1200" b="1" dirty="0">
              <a:solidFill>
                <a:srgbClr val="005DA2"/>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781A1717-6D7A-49B7-BD28-51DD80DD3E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2612" y="301156"/>
            <a:ext cx="2205318" cy="661596"/>
          </a:xfrm>
          <a:prstGeom prst="rect">
            <a:avLst/>
          </a:prstGeom>
        </p:spPr>
      </p:pic>
      <p:sp>
        <p:nvSpPr>
          <p:cNvPr id="2" name="文本框 1">
            <a:extLst>
              <a:ext uri="{FF2B5EF4-FFF2-40B4-BE49-F238E27FC236}">
                <a16:creationId xmlns:a16="http://schemas.microsoft.com/office/drawing/2014/main" id="{D4524E33-8B8E-4638-B1CB-C4ED61497A10}"/>
              </a:ext>
            </a:extLst>
          </p:cNvPr>
          <p:cNvSpPr txBox="1"/>
          <p:nvPr/>
        </p:nvSpPr>
        <p:spPr>
          <a:xfrm>
            <a:off x="9119368" y="5120998"/>
            <a:ext cx="1440160" cy="279329"/>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报告人：张启辰</a:t>
            </a:r>
          </a:p>
        </p:txBody>
      </p:sp>
    </p:spTree>
    <p:extLst>
      <p:ext uri="{BB962C8B-B14F-4D97-AF65-F5344CB8AC3E}">
        <p14:creationId xmlns:p14="http://schemas.microsoft.com/office/powerpoint/2010/main" val="243367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优化方法</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Slide Number Placeholder 4">
            <a:extLst>
              <a:ext uri="{FF2B5EF4-FFF2-40B4-BE49-F238E27FC236}">
                <a16:creationId xmlns:a16="http://schemas.microsoft.com/office/drawing/2014/main" id="{63422A53-CFB4-4860-A74A-80B766334053}"/>
              </a:ext>
            </a:extLst>
          </p:cNvPr>
          <p:cNvSpPr txBox="1">
            <a:spLocks/>
          </p:cNvSpPr>
          <p:nvPr/>
        </p:nvSpPr>
        <p:spPr>
          <a:xfrm>
            <a:off x="6881465" y="6375895"/>
            <a:ext cx="868564" cy="23474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1151961" rtl="0" eaLnBrk="1" latinLnBrk="0" hangingPunct="1">
              <a:spcBef>
                <a:spcPct val="20000"/>
              </a:spcBef>
              <a:buBlip>
                <a:blip r:embed="rId3"/>
              </a:buBlip>
              <a:defRPr sz="3200" kern="1200">
                <a:solidFill>
                  <a:schemeClr val="tx1"/>
                </a:solidFill>
                <a:latin typeface="Comic Sans MS" panose="030F0702030302020204" pitchFamily="66" charset="0"/>
                <a:ea typeface="+mn-ea"/>
                <a:cs typeface="+mn-cs"/>
              </a:defRPr>
            </a:lvl1pPr>
            <a:lvl2pPr marL="742950" indent="-285750" algn="l" defTabSz="1151961" rtl="0" eaLnBrk="1" latinLnBrk="0" hangingPunct="1">
              <a:spcBef>
                <a:spcPct val="20000"/>
              </a:spcBef>
              <a:buSzPct val="80000"/>
              <a:buBlip>
                <a:blip r:embed="rId4"/>
              </a:buBlip>
              <a:defRPr sz="2800" kern="1200">
                <a:solidFill>
                  <a:schemeClr val="tx1"/>
                </a:solidFill>
                <a:latin typeface="Comic Sans MS" panose="030F0702030302020204" pitchFamily="66" charset="0"/>
                <a:ea typeface="+mn-ea"/>
                <a:cs typeface="+mn-cs"/>
              </a:defRPr>
            </a:lvl2pPr>
            <a:lvl3pPr marL="1143000" indent="-228600" algn="l" defTabSz="1151961" rtl="0" eaLnBrk="1" latinLnBrk="0" hangingPunct="1">
              <a:spcBef>
                <a:spcPct val="20000"/>
              </a:spcBef>
              <a:buSzPct val="80000"/>
              <a:buBlip>
                <a:blip r:embed="rId5"/>
              </a:buBlip>
              <a:defRPr sz="2400" kern="1200">
                <a:solidFill>
                  <a:schemeClr val="tx1"/>
                </a:solidFill>
                <a:latin typeface="Comic Sans MS" panose="030F0702030302020204" pitchFamily="66" charset="0"/>
                <a:ea typeface="+mn-ea"/>
                <a:cs typeface="+mn-cs"/>
              </a:defRPr>
            </a:lvl3pPr>
            <a:lvl4pPr marL="1600200" indent="-228600" algn="l" defTabSz="1151961" rtl="0" eaLnBrk="1" latinLnBrk="0" hangingPunct="1">
              <a:spcBef>
                <a:spcPct val="20000"/>
              </a:spcBef>
              <a:buBlip>
                <a:blip r:embed="rId3"/>
              </a:buBlip>
              <a:defRPr sz="2000" kern="1200">
                <a:solidFill>
                  <a:schemeClr val="tx1"/>
                </a:solidFill>
                <a:latin typeface="Comic Sans MS" panose="030F0702030302020204" pitchFamily="66" charset="0"/>
                <a:ea typeface="+mn-ea"/>
                <a:cs typeface="+mn-cs"/>
              </a:defRPr>
            </a:lvl4pPr>
            <a:lvl5pPr marL="2057400" indent="-228600" algn="l" defTabSz="1151961" rtl="0" eaLnBrk="1" latinLnBrk="0" hangingPunct="1">
              <a:spcBef>
                <a:spcPct val="20000"/>
              </a:spcBef>
              <a:buSzPct val="60000"/>
              <a:buBlip>
                <a:blip r:embed="rId4"/>
              </a:buBlip>
              <a:defRPr sz="2000" kern="1200">
                <a:solidFill>
                  <a:schemeClr val="tx1"/>
                </a:solidFill>
                <a:latin typeface="Comic Sans MS" panose="030F0702030302020204" pitchFamily="66" charset="0"/>
                <a:ea typeface="+mn-ea"/>
                <a:cs typeface="+mn-cs"/>
              </a:defRPr>
            </a:lvl5pPr>
            <a:lvl6pPr marL="25146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6pPr>
            <a:lvl7pPr marL="29718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7pPr>
            <a:lvl8pPr marL="34290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8pPr>
            <a:lvl9pPr marL="38862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9pPr>
          </a:lstStyle>
          <a:p>
            <a:pPr>
              <a:spcBef>
                <a:spcPct val="0"/>
              </a:spcBef>
              <a:buFontTx/>
              <a:buNone/>
            </a:pPr>
            <a:fld id="{11776FF0-D41E-4516-9508-840EBDD29B53}" type="slidenum">
              <a:rPr lang="en-US" altLang="zh-CN" sz="1400" smtClean="0"/>
              <a:pPr>
                <a:spcBef>
                  <a:spcPct val="0"/>
                </a:spcBef>
                <a:buFontTx/>
                <a:buNone/>
              </a:pPr>
              <a:t>10</a:t>
            </a:fld>
            <a:endParaRPr lang="en-US" altLang="zh-CN" sz="1400"/>
          </a:p>
        </p:txBody>
      </p:sp>
      <p:sp>
        <p:nvSpPr>
          <p:cNvPr id="2" name="文本框 1">
            <a:extLst>
              <a:ext uri="{FF2B5EF4-FFF2-40B4-BE49-F238E27FC236}">
                <a16:creationId xmlns:a16="http://schemas.microsoft.com/office/drawing/2014/main" id="{0D4BA0E8-3DE0-4BA2-87D6-8482EA88AEFA}"/>
              </a:ext>
            </a:extLst>
          </p:cNvPr>
          <p:cNvSpPr txBox="1"/>
          <p:nvPr/>
        </p:nvSpPr>
        <p:spPr>
          <a:xfrm>
            <a:off x="761571" y="1295871"/>
            <a:ext cx="10153128" cy="4431983"/>
          </a:xfrm>
          <a:prstGeom prst="rect">
            <a:avLst/>
          </a:prstGeom>
          <a:noFill/>
        </p:spPr>
        <p:txBody>
          <a:bodyPr wrap="square" rtlCol="0">
            <a:spAutoFit/>
          </a:bodyPr>
          <a:lstStyle/>
          <a:p>
            <a:r>
              <a:rPr lang="en-US" altLang="zh-CN" sz="1800" dirty="0">
                <a:effectLst/>
                <a:latin typeface="宋体" panose="02010600030101010101" pitchFamily="2" charset="-122"/>
                <a:ea typeface="宋体" panose="02010600030101010101" pitchFamily="2" charset="-122"/>
                <a:cs typeface="宋体" panose="02010600030101010101" pitchFamily="2" charset="-122"/>
              </a:rPr>
              <a:t>EA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：帧间</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眼内</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EA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中，变换矩阵</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由头部取向决定，由内置</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IMU</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传感器采样。 我们观察到，如果头部方向在两帧之间没有变化，五个转换和</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360°</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坐标输入保持不变，从而提供了充分的机会直接重用以前的结果。</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：帧内</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眼间 </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由于左右眼变换矩阵</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和</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TR)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之间的普遍关系</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，我们可以进一步利用空间计算重用机会，通过从另一只眼睛</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(PL)</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重建一只眼睛</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(PR)</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所需的计算</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AA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：帧内</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眼内</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输入和输出映射是唯一的，即</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360°</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帧映射中没有两个输入坐标到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2D FOV</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帧中的相同坐标，从而消除了任何计算重用范围。 不过，原则上说，对于计算连续像素的转换，可以利用数据值相似性来减少计算，在本实验中，这不是我们研究的重点。</a:t>
            </a: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EE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：帧间</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眼间</a:t>
            </a: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提供了很少的重用机会，只有在我们对于头部运动很了解的情况下，才可能会运用到一些。</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0995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优化方法</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Slide Number Placeholder 4">
            <a:extLst>
              <a:ext uri="{FF2B5EF4-FFF2-40B4-BE49-F238E27FC236}">
                <a16:creationId xmlns:a16="http://schemas.microsoft.com/office/drawing/2014/main" id="{63422A53-CFB4-4860-A74A-80B766334053}"/>
              </a:ext>
            </a:extLst>
          </p:cNvPr>
          <p:cNvSpPr txBox="1">
            <a:spLocks/>
          </p:cNvSpPr>
          <p:nvPr/>
        </p:nvSpPr>
        <p:spPr>
          <a:xfrm>
            <a:off x="6881465" y="6375895"/>
            <a:ext cx="868564" cy="23474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1151961" rtl="0" eaLnBrk="1" latinLnBrk="0" hangingPunct="1">
              <a:spcBef>
                <a:spcPct val="20000"/>
              </a:spcBef>
              <a:buBlip>
                <a:blip r:embed="rId3"/>
              </a:buBlip>
              <a:defRPr sz="3200" kern="1200">
                <a:solidFill>
                  <a:schemeClr val="tx1"/>
                </a:solidFill>
                <a:latin typeface="Comic Sans MS" panose="030F0702030302020204" pitchFamily="66" charset="0"/>
                <a:ea typeface="+mn-ea"/>
                <a:cs typeface="+mn-cs"/>
              </a:defRPr>
            </a:lvl1pPr>
            <a:lvl2pPr marL="742950" indent="-285750" algn="l" defTabSz="1151961" rtl="0" eaLnBrk="1" latinLnBrk="0" hangingPunct="1">
              <a:spcBef>
                <a:spcPct val="20000"/>
              </a:spcBef>
              <a:buSzPct val="80000"/>
              <a:buBlip>
                <a:blip r:embed="rId4"/>
              </a:buBlip>
              <a:defRPr sz="2800" kern="1200">
                <a:solidFill>
                  <a:schemeClr val="tx1"/>
                </a:solidFill>
                <a:latin typeface="Comic Sans MS" panose="030F0702030302020204" pitchFamily="66" charset="0"/>
                <a:ea typeface="+mn-ea"/>
                <a:cs typeface="+mn-cs"/>
              </a:defRPr>
            </a:lvl2pPr>
            <a:lvl3pPr marL="1143000" indent="-228600" algn="l" defTabSz="1151961" rtl="0" eaLnBrk="1" latinLnBrk="0" hangingPunct="1">
              <a:spcBef>
                <a:spcPct val="20000"/>
              </a:spcBef>
              <a:buSzPct val="80000"/>
              <a:buBlip>
                <a:blip r:embed="rId5"/>
              </a:buBlip>
              <a:defRPr sz="2400" kern="1200">
                <a:solidFill>
                  <a:schemeClr val="tx1"/>
                </a:solidFill>
                <a:latin typeface="Comic Sans MS" panose="030F0702030302020204" pitchFamily="66" charset="0"/>
                <a:ea typeface="+mn-ea"/>
                <a:cs typeface="+mn-cs"/>
              </a:defRPr>
            </a:lvl3pPr>
            <a:lvl4pPr marL="1600200" indent="-228600" algn="l" defTabSz="1151961" rtl="0" eaLnBrk="1" latinLnBrk="0" hangingPunct="1">
              <a:spcBef>
                <a:spcPct val="20000"/>
              </a:spcBef>
              <a:buBlip>
                <a:blip r:embed="rId3"/>
              </a:buBlip>
              <a:defRPr sz="2000" kern="1200">
                <a:solidFill>
                  <a:schemeClr val="tx1"/>
                </a:solidFill>
                <a:latin typeface="Comic Sans MS" panose="030F0702030302020204" pitchFamily="66" charset="0"/>
                <a:ea typeface="+mn-ea"/>
                <a:cs typeface="+mn-cs"/>
              </a:defRPr>
            </a:lvl4pPr>
            <a:lvl5pPr marL="2057400" indent="-228600" algn="l" defTabSz="1151961" rtl="0" eaLnBrk="1" latinLnBrk="0" hangingPunct="1">
              <a:spcBef>
                <a:spcPct val="20000"/>
              </a:spcBef>
              <a:buSzPct val="60000"/>
              <a:buBlip>
                <a:blip r:embed="rId4"/>
              </a:buBlip>
              <a:defRPr sz="2000" kern="1200">
                <a:solidFill>
                  <a:schemeClr val="tx1"/>
                </a:solidFill>
                <a:latin typeface="Comic Sans MS" panose="030F0702030302020204" pitchFamily="66" charset="0"/>
                <a:ea typeface="+mn-ea"/>
                <a:cs typeface="+mn-cs"/>
              </a:defRPr>
            </a:lvl5pPr>
            <a:lvl6pPr marL="25146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6pPr>
            <a:lvl7pPr marL="29718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7pPr>
            <a:lvl8pPr marL="34290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8pPr>
            <a:lvl9pPr marL="38862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9pPr>
          </a:lstStyle>
          <a:p>
            <a:pPr>
              <a:spcBef>
                <a:spcPct val="0"/>
              </a:spcBef>
              <a:buFontTx/>
              <a:buNone/>
            </a:pPr>
            <a:fld id="{11776FF0-D41E-4516-9508-840EBDD29B53}" type="slidenum">
              <a:rPr lang="en-US" altLang="zh-CN" sz="1400" smtClean="0"/>
              <a:pPr>
                <a:spcBef>
                  <a:spcPct val="0"/>
                </a:spcBef>
                <a:buFontTx/>
                <a:buNone/>
              </a:pPr>
              <a:t>11</a:t>
            </a:fld>
            <a:endParaRPr lang="en-US" altLang="zh-CN" sz="1400"/>
          </a:p>
        </p:txBody>
      </p:sp>
      <p:sp>
        <p:nvSpPr>
          <p:cNvPr id="2" name="文本框 1">
            <a:extLst>
              <a:ext uri="{FF2B5EF4-FFF2-40B4-BE49-F238E27FC236}">
                <a16:creationId xmlns:a16="http://schemas.microsoft.com/office/drawing/2014/main" id="{6031387A-8ABF-4276-A787-11ABED9E9235}"/>
              </a:ext>
            </a:extLst>
          </p:cNvPr>
          <p:cNvSpPr txBox="1"/>
          <p:nvPr/>
        </p:nvSpPr>
        <p:spPr>
          <a:xfrm>
            <a:off x="754348" y="5256311"/>
            <a:ext cx="10153128" cy="646331"/>
          </a:xfrm>
          <a:prstGeom prst="rect">
            <a:avLst/>
          </a:prstGeom>
          <a:noFill/>
        </p:spPr>
        <p:txBody>
          <a:bodyPr wrap="square" rtlCol="0">
            <a:spAutoFit/>
          </a:bodyPr>
          <a:lstStyle/>
          <a:p>
            <a:r>
              <a:rPr lang="zh-CN" altLang="zh-CN" sz="1800" kern="0" dirty="0">
                <a:effectLst/>
                <a:ea typeface="宋体" panose="02010600030101010101" pitchFamily="2" charset="-122"/>
                <a:cs typeface="宋体" panose="02010600030101010101" pitchFamily="2" charset="-122"/>
              </a:rPr>
              <a:t>此示例演示了</a:t>
            </a:r>
            <a:r>
              <a:rPr lang="en-US" altLang="zh-CN" sz="1800" kern="0" dirty="0">
                <a:effectLst/>
                <a:ea typeface="宋体" panose="02010600030101010101" pitchFamily="2" charset="-122"/>
                <a:cs typeface="宋体" panose="02010600030101010101" pitchFamily="2" charset="-122"/>
              </a:rPr>
              <a:t> 3 </a:t>
            </a:r>
            <a:r>
              <a:rPr lang="zh-CN" altLang="zh-CN" sz="1800" kern="0" dirty="0">
                <a:effectLst/>
                <a:ea typeface="宋体" panose="02010600030101010101" pitchFamily="2" charset="-122"/>
                <a:cs typeface="宋体" panose="02010600030101010101" pitchFamily="2" charset="-122"/>
              </a:rPr>
              <a:t>个连续帧处理，每个都由两个投影矩阵 （</a:t>
            </a:r>
            <a:r>
              <a:rPr lang="en-US" altLang="zh-CN" sz="1800" kern="0" dirty="0">
                <a:effectLst/>
                <a:ea typeface="宋体" panose="02010600030101010101" pitchFamily="2" charset="-122"/>
                <a:cs typeface="宋体" panose="02010600030101010101" pitchFamily="2" charset="-122"/>
              </a:rPr>
              <a:t>PL</a:t>
            </a:r>
            <a:r>
              <a:rPr lang="zh-CN" altLang="zh-CN" sz="1800" kern="0" dirty="0">
                <a:effectLst/>
                <a:ea typeface="宋体" panose="02010600030101010101" pitchFamily="2" charset="-122"/>
                <a:cs typeface="宋体" panose="02010600030101010101" pitchFamily="2" charset="-122"/>
              </a:rPr>
              <a:t>和</a:t>
            </a:r>
            <a:r>
              <a:rPr lang="en-US" altLang="zh-CN" sz="1800" kern="0" dirty="0">
                <a:effectLst/>
                <a:ea typeface="宋体" panose="02010600030101010101" pitchFamily="2" charset="-122"/>
                <a:cs typeface="宋体" panose="02010600030101010101" pitchFamily="2" charset="-122"/>
              </a:rPr>
              <a:t>PR</a:t>
            </a:r>
            <a:r>
              <a:rPr lang="zh-CN" altLang="zh-CN" sz="1800" kern="0" dirty="0">
                <a:effectLst/>
                <a:ea typeface="宋体" panose="02010600030101010101" pitchFamily="2" charset="-122"/>
                <a:cs typeface="宋体" panose="02010600030101010101" pitchFamily="2" charset="-122"/>
              </a:rPr>
              <a:t>）为两只眼睛。第三帧与第一帧头部方向相同，因此可以通过</a:t>
            </a:r>
            <a:r>
              <a:rPr lang="en-US" altLang="zh-CN" sz="1800" kern="0" dirty="0">
                <a:effectLst/>
                <a:ea typeface="宋体" panose="02010600030101010101" pitchFamily="2" charset="-122"/>
                <a:cs typeface="宋体" panose="02010600030101010101" pitchFamily="2" charset="-122"/>
              </a:rPr>
              <a:t>EA</a:t>
            </a:r>
            <a:r>
              <a:rPr lang="zh-CN" altLang="zh-CN" sz="1800" kern="0" dirty="0">
                <a:effectLst/>
                <a:ea typeface="宋体" panose="02010600030101010101" pitchFamily="2" charset="-122"/>
                <a:cs typeface="宋体" panose="02010600030101010101" pitchFamily="2" charset="-122"/>
              </a:rPr>
              <a:t>优化。此外</a:t>
            </a:r>
            <a:r>
              <a:rPr lang="en-US" altLang="zh-CN" sz="1800" kern="0" dirty="0">
                <a:effectLst/>
                <a:ea typeface="宋体" panose="02010600030101010101" pitchFamily="2" charset="-122"/>
                <a:cs typeface="宋体" panose="02010600030101010101" pitchFamily="2" charset="-122"/>
              </a:rPr>
              <a:t>AE </a:t>
            </a:r>
            <a:r>
              <a:rPr lang="zh-CN" altLang="zh-CN" sz="1800" kern="0" dirty="0">
                <a:effectLst/>
                <a:ea typeface="宋体" panose="02010600030101010101" pitchFamily="2" charset="-122"/>
                <a:cs typeface="宋体" panose="02010600030101010101" pitchFamily="2" charset="-122"/>
              </a:rPr>
              <a:t>进一步优化了两只眼睛之间的重用。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AB68201A-A034-4F43-B095-88E538504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9494" y="1246070"/>
            <a:ext cx="6921500" cy="331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227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相关实验</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Slide Number Placeholder 4">
            <a:extLst>
              <a:ext uri="{FF2B5EF4-FFF2-40B4-BE49-F238E27FC236}">
                <a16:creationId xmlns:a16="http://schemas.microsoft.com/office/drawing/2014/main" id="{63422A53-CFB4-4860-A74A-80B766334053}"/>
              </a:ext>
            </a:extLst>
          </p:cNvPr>
          <p:cNvSpPr txBox="1">
            <a:spLocks/>
          </p:cNvSpPr>
          <p:nvPr/>
        </p:nvSpPr>
        <p:spPr>
          <a:xfrm>
            <a:off x="6881465" y="6375895"/>
            <a:ext cx="868564" cy="23474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1151961" rtl="0" eaLnBrk="1" latinLnBrk="0" hangingPunct="1">
              <a:spcBef>
                <a:spcPct val="20000"/>
              </a:spcBef>
              <a:buBlip>
                <a:blip r:embed="rId3"/>
              </a:buBlip>
              <a:defRPr sz="3200" kern="1200">
                <a:solidFill>
                  <a:schemeClr val="tx1"/>
                </a:solidFill>
                <a:latin typeface="Comic Sans MS" panose="030F0702030302020204" pitchFamily="66" charset="0"/>
                <a:ea typeface="+mn-ea"/>
                <a:cs typeface="+mn-cs"/>
              </a:defRPr>
            </a:lvl1pPr>
            <a:lvl2pPr marL="742950" indent="-285750" algn="l" defTabSz="1151961" rtl="0" eaLnBrk="1" latinLnBrk="0" hangingPunct="1">
              <a:spcBef>
                <a:spcPct val="20000"/>
              </a:spcBef>
              <a:buSzPct val="80000"/>
              <a:buBlip>
                <a:blip r:embed="rId4"/>
              </a:buBlip>
              <a:defRPr sz="2800" kern="1200">
                <a:solidFill>
                  <a:schemeClr val="tx1"/>
                </a:solidFill>
                <a:latin typeface="Comic Sans MS" panose="030F0702030302020204" pitchFamily="66" charset="0"/>
                <a:ea typeface="+mn-ea"/>
                <a:cs typeface="+mn-cs"/>
              </a:defRPr>
            </a:lvl2pPr>
            <a:lvl3pPr marL="1143000" indent="-228600" algn="l" defTabSz="1151961" rtl="0" eaLnBrk="1" latinLnBrk="0" hangingPunct="1">
              <a:spcBef>
                <a:spcPct val="20000"/>
              </a:spcBef>
              <a:buSzPct val="80000"/>
              <a:buBlip>
                <a:blip r:embed="rId5"/>
              </a:buBlip>
              <a:defRPr sz="2400" kern="1200">
                <a:solidFill>
                  <a:schemeClr val="tx1"/>
                </a:solidFill>
                <a:latin typeface="Comic Sans MS" panose="030F0702030302020204" pitchFamily="66" charset="0"/>
                <a:ea typeface="+mn-ea"/>
                <a:cs typeface="+mn-cs"/>
              </a:defRPr>
            </a:lvl3pPr>
            <a:lvl4pPr marL="1600200" indent="-228600" algn="l" defTabSz="1151961" rtl="0" eaLnBrk="1" latinLnBrk="0" hangingPunct="1">
              <a:spcBef>
                <a:spcPct val="20000"/>
              </a:spcBef>
              <a:buBlip>
                <a:blip r:embed="rId3"/>
              </a:buBlip>
              <a:defRPr sz="2000" kern="1200">
                <a:solidFill>
                  <a:schemeClr val="tx1"/>
                </a:solidFill>
                <a:latin typeface="Comic Sans MS" panose="030F0702030302020204" pitchFamily="66" charset="0"/>
                <a:ea typeface="+mn-ea"/>
                <a:cs typeface="+mn-cs"/>
              </a:defRPr>
            </a:lvl4pPr>
            <a:lvl5pPr marL="2057400" indent="-228600" algn="l" defTabSz="1151961" rtl="0" eaLnBrk="1" latinLnBrk="0" hangingPunct="1">
              <a:spcBef>
                <a:spcPct val="20000"/>
              </a:spcBef>
              <a:buSzPct val="60000"/>
              <a:buBlip>
                <a:blip r:embed="rId4"/>
              </a:buBlip>
              <a:defRPr sz="2000" kern="1200">
                <a:solidFill>
                  <a:schemeClr val="tx1"/>
                </a:solidFill>
                <a:latin typeface="Comic Sans MS" panose="030F0702030302020204" pitchFamily="66" charset="0"/>
                <a:ea typeface="+mn-ea"/>
                <a:cs typeface="+mn-cs"/>
              </a:defRPr>
            </a:lvl5pPr>
            <a:lvl6pPr marL="25146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6pPr>
            <a:lvl7pPr marL="29718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7pPr>
            <a:lvl8pPr marL="34290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8pPr>
            <a:lvl9pPr marL="38862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9pPr>
          </a:lstStyle>
          <a:p>
            <a:pPr>
              <a:spcBef>
                <a:spcPct val="0"/>
              </a:spcBef>
              <a:buFontTx/>
              <a:buNone/>
            </a:pPr>
            <a:fld id="{11776FF0-D41E-4516-9508-840EBDD29B53}" type="slidenum">
              <a:rPr lang="en-US" altLang="zh-CN" sz="1400" smtClean="0"/>
              <a:pPr>
                <a:spcBef>
                  <a:spcPct val="0"/>
                </a:spcBef>
                <a:buFontTx/>
                <a:buNone/>
              </a:pPr>
              <a:t>12</a:t>
            </a:fld>
            <a:endParaRPr lang="en-US" altLang="zh-CN" sz="1400"/>
          </a:p>
        </p:txBody>
      </p:sp>
      <p:pic>
        <p:nvPicPr>
          <p:cNvPr id="6" name="图片 4">
            <a:extLst>
              <a:ext uri="{FF2B5EF4-FFF2-40B4-BE49-F238E27FC236}">
                <a16:creationId xmlns:a16="http://schemas.microsoft.com/office/drawing/2014/main" id="{7D66436F-7190-4EF7-BC02-A5B7A5A28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559" y="1461374"/>
            <a:ext cx="5637496"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a:extLst>
              <a:ext uri="{FF2B5EF4-FFF2-40B4-BE49-F238E27FC236}">
                <a16:creationId xmlns:a16="http://schemas.microsoft.com/office/drawing/2014/main" id="{1EF9CF09-CA0E-40B8-8CF2-12CB83F888F9}"/>
              </a:ext>
            </a:extLst>
          </p:cNvPr>
          <p:cNvSpPr txBox="1">
            <a:spLocks noChangeArrowheads="1"/>
          </p:cNvSpPr>
          <p:nvPr/>
        </p:nvSpPr>
        <p:spPr bwMode="auto">
          <a:xfrm>
            <a:off x="575668" y="4680247"/>
            <a:ext cx="54726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Comic Sans MS" panose="030F0702030302020204" pitchFamily="66" charset="0"/>
              </a:defRPr>
            </a:lvl1pPr>
            <a:lvl2pPr marL="742950" indent="-285750">
              <a:spcBef>
                <a:spcPct val="20000"/>
              </a:spcBef>
              <a:buSzPct val="80000"/>
              <a:buBlip>
                <a:blip r:embed="rId4"/>
              </a:buBlip>
              <a:defRPr sz="2800">
                <a:solidFill>
                  <a:schemeClr val="tx1"/>
                </a:solidFill>
                <a:latin typeface="Comic Sans MS" panose="030F0702030302020204" pitchFamily="66" charset="0"/>
              </a:defRPr>
            </a:lvl2pPr>
            <a:lvl3pPr marL="1143000" indent="-228600">
              <a:spcBef>
                <a:spcPct val="20000"/>
              </a:spcBef>
              <a:buSzPct val="80000"/>
              <a:buBlip>
                <a:blip r:embed="rId5"/>
              </a:buBlip>
              <a:defRPr sz="2400">
                <a:solidFill>
                  <a:schemeClr val="tx1"/>
                </a:solidFill>
                <a:latin typeface="Comic Sans MS" panose="030F0702030302020204" pitchFamily="66" charset="0"/>
              </a:defRPr>
            </a:lvl3pPr>
            <a:lvl4pPr marL="1600200" indent="-228600">
              <a:spcBef>
                <a:spcPct val="20000"/>
              </a:spcBef>
              <a:buBlip>
                <a:blip r:embed="rId3"/>
              </a:buBlip>
              <a:defRPr sz="2000">
                <a:solidFill>
                  <a:schemeClr val="tx1"/>
                </a:solidFill>
                <a:latin typeface="Comic Sans MS" panose="030F0702030302020204" pitchFamily="66" charset="0"/>
              </a:defRPr>
            </a:lvl4pPr>
            <a:lvl5pPr marL="2057400" indent="-228600">
              <a:spcBef>
                <a:spcPct val="20000"/>
              </a:spcBef>
              <a:buSzPct val="60000"/>
              <a:buBlip>
                <a:blip r:embed="rId4"/>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9pPr>
          </a:lstStyle>
          <a:p>
            <a:pPr>
              <a:spcBef>
                <a:spcPct val="0"/>
              </a:spcBef>
              <a:buFontTx/>
              <a:buNone/>
            </a:pPr>
            <a:r>
              <a:rPr lang="zh-CN" altLang="zh-CN" sz="1600" dirty="0">
                <a:ea typeface="宋体" panose="02010600030101010101" pitchFamily="2" charset="-122"/>
              </a:rPr>
              <a:t>20 users watching 5 widely</a:t>
            </a:r>
            <a:r>
              <a:rPr lang="zh-CN" altLang="en-US" sz="1600" dirty="0">
                <a:ea typeface="宋体" panose="02010600030101010101" pitchFamily="2" charset="-122"/>
              </a:rPr>
              <a:t> </a:t>
            </a:r>
            <a:r>
              <a:rPr lang="zh-CN" altLang="zh-CN" sz="1600" dirty="0">
                <a:ea typeface="宋体" panose="02010600030101010101" pitchFamily="2" charset="-122"/>
              </a:rPr>
              <a:t>variant 360° VR videos</a:t>
            </a:r>
          </a:p>
        </p:txBody>
      </p:sp>
      <p:sp>
        <p:nvSpPr>
          <p:cNvPr id="3" name="文本框 2">
            <a:extLst>
              <a:ext uri="{FF2B5EF4-FFF2-40B4-BE49-F238E27FC236}">
                <a16:creationId xmlns:a16="http://schemas.microsoft.com/office/drawing/2014/main" id="{4564801A-F855-41FF-AE33-1B23A250C73B}"/>
              </a:ext>
            </a:extLst>
          </p:cNvPr>
          <p:cNvSpPr txBox="1"/>
          <p:nvPr/>
        </p:nvSpPr>
        <p:spPr>
          <a:xfrm>
            <a:off x="6552332" y="2375991"/>
            <a:ext cx="4464496" cy="2031325"/>
          </a:xfrm>
          <a:prstGeom prst="rect">
            <a:avLst/>
          </a:prstGeom>
          <a:noFill/>
        </p:spPr>
        <p:txBody>
          <a:bodyPr wrap="square" rtlCol="0">
            <a:spAutoFit/>
          </a:bodyPr>
          <a:lstStyle/>
          <a:p>
            <a:r>
              <a:rPr lang="zh-CN" altLang="zh-CN" sz="1800" kern="0" dirty="0">
                <a:effectLst/>
                <a:ea typeface="宋体" panose="02010600030101010101" pitchFamily="2" charset="-122"/>
                <a:cs typeface="宋体" panose="02010600030101010101" pitchFamily="2" charset="-122"/>
              </a:rPr>
              <a:t>为了解决这个问题，我们需要仔细地决定要记录多少历史，以利用计算重用。我们对</a:t>
            </a:r>
            <a:r>
              <a:rPr lang="en-US" altLang="zh-CN" sz="1800" kern="0" dirty="0">
                <a:effectLst/>
                <a:ea typeface="宋体" panose="02010600030101010101" pitchFamily="2" charset="-122"/>
                <a:cs typeface="宋体" panose="02010600030101010101" pitchFamily="2" charset="-122"/>
              </a:rPr>
              <a:t>VR</a:t>
            </a:r>
            <a:r>
              <a:rPr lang="zh-CN" altLang="zh-CN" sz="1800" kern="0" dirty="0">
                <a:effectLst/>
                <a:ea typeface="宋体" panose="02010600030101010101" pitchFamily="2" charset="-122"/>
                <a:cs typeface="宋体" panose="02010600030101010101" pitchFamily="2" charset="-122"/>
              </a:rPr>
              <a:t>视频数据集进行了研究，研究了</a:t>
            </a:r>
            <a:r>
              <a:rPr lang="en-US" altLang="zh-CN" sz="1800" kern="0" dirty="0">
                <a:effectLst/>
                <a:ea typeface="宋体" panose="02010600030101010101" pitchFamily="2" charset="-122"/>
                <a:cs typeface="宋体" panose="02010600030101010101" pitchFamily="2" charset="-122"/>
              </a:rPr>
              <a:t>20</a:t>
            </a:r>
            <a:r>
              <a:rPr lang="zh-CN" altLang="zh-CN" sz="1800" kern="0" dirty="0">
                <a:effectLst/>
                <a:ea typeface="宋体" panose="02010600030101010101" pitchFamily="2" charset="-122"/>
                <a:cs typeface="宋体" panose="02010600030101010101" pitchFamily="2" charset="-122"/>
              </a:rPr>
              <a:t>个用户观看</a:t>
            </a:r>
            <a:r>
              <a:rPr lang="en-US" altLang="zh-CN" sz="1800" kern="0" dirty="0">
                <a:effectLst/>
                <a:ea typeface="宋体" panose="02010600030101010101" pitchFamily="2" charset="-122"/>
                <a:cs typeface="宋体" panose="02010600030101010101" pitchFamily="2" charset="-122"/>
              </a:rPr>
              <a:t>5</a:t>
            </a:r>
            <a:r>
              <a:rPr lang="zh-CN" altLang="zh-CN" sz="1800" kern="0" dirty="0">
                <a:effectLst/>
                <a:ea typeface="宋体" panose="02010600030101010101" pitchFamily="2" charset="-122"/>
                <a:cs typeface="宋体" panose="02010600030101010101" pitchFamily="2" charset="-122"/>
              </a:rPr>
              <a:t>个广泛变化的</a:t>
            </a:r>
            <a:r>
              <a:rPr lang="en-US" altLang="zh-CN" sz="1800" kern="0" dirty="0">
                <a:effectLst/>
                <a:ea typeface="宋体" panose="02010600030101010101" pitchFamily="2" charset="-122"/>
                <a:cs typeface="宋体" panose="02010600030101010101" pitchFamily="2" charset="-122"/>
              </a:rPr>
              <a:t>360</a:t>
            </a:r>
            <a:r>
              <a:rPr lang="zh-CN" altLang="zh-CN" sz="1800" kern="0" dirty="0">
                <a:effectLst/>
                <a:ea typeface="宋体" panose="02010600030101010101" pitchFamily="2" charset="-122"/>
                <a:cs typeface="宋体" panose="02010600030101010101" pitchFamily="2" charset="-122"/>
              </a:rPr>
              <a:t>°</a:t>
            </a:r>
            <a:r>
              <a:rPr lang="en-US" altLang="zh-CN" sz="1800" kern="0" dirty="0">
                <a:effectLst/>
                <a:ea typeface="宋体" panose="02010600030101010101" pitchFamily="2" charset="-122"/>
                <a:cs typeface="宋体" panose="02010600030101010101" pitchFamily="2" charset="-122"/>
              </a:rPr>
              <a:t>VR</a:t>
            </a:r>
            <a:r>
              <a:rPr lang="zh-CN" altLang="zh-CN" sz="1800" kern="0" dirty="0">
                <a:effectLst/>
                <a:ea typeface="宋体" panose="02010600030101010101" pitchFamily="2" charset="-122"/>
                <a:cs typeface="宋体" panose="02010600030101010101" pitchFamily="2" charset="-122"/>
              </a:rPr>
              <a:t>视频的头部定向轨迹，从这些结果可以得出结论，对大多数情况下，对最后两个</a:t>
            </a:r>
            <a:r>
              <a:rPr lang="zh-CN" altLang="en-US" sz="1800" kern="0" dirty="0">
                <a:effectLst/>
                <a:ea typeface="宋体" panose="02010600030101010101" pitchFamily="2" charset="-122"/>
                <a:cs typeface="宋体" panose="02010600030101010101" pitchFamily="2" charset="-122"/>
              </a:rPr>
              <a:t>帧</a:t>
            </a:r>
            <a:r>
              <a:rPr lang="zh-CN" altLang="zh-CN" sz="1800" kern="0" dirty="0">
                <a:effectLst/>
                <a:ea typeface="宋体" panose="02010600030101010101" pitchFamily="2" charset="-122"/>
                <a:cs typeface="宋体" panose="02010600030101010101" pitchFamily="2" charset="-122"/>
              </a:rPr>
              <a:t>进行记忆就足够了</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3A1CBC5C-6E63-4F92-96F2-DC2311E074BA}"/>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算法</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9" name="图片 2">
            <a:extLst>
              <a:ext uri="{FF2B5EF4-FFF2-40B4-BE49-F238E27FC236}">
                <a16:creationId xmlns:a16="http://schemas.microsoft.com/office/drawing/2014/main" id="{1BA25554-DDEA-47D2-9476-046A48863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4" y="1295871"/>
            <a:ext cx="81534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59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3A1CBC5C-6E63-4F92-96F2-DC2311E074BA}"/>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实施细节</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2">
            <a:extLst>
              <a:ext uri="{FF2B5EF4-FFF2-40B4-BE49-F238E27FC236}">
                <a16:creationId xmlns:a16="http://schemas.microsoft.com/office/drawing/2014/main" id="{1506342E-ED9B-4A89-9091-3CB42BAFF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692" y="1014382"/>
            <a:ext cx="6851104" cy="304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A958032C-60D2-4DA9-8FD9-42D9F64C6B1A}"/>
              </a:ext>
            </a:extLst>
          </p:cNvPr>
          <p:cNvSpPr txBox="1"/>
          <p:nvPr/>
        </p:nvSpPr>
        <p:spPr>
          <a:xfrm>
            <a:off x="287636" y="4320207"/>
            <a:ext cx="10657184" cy="1384995"/>
          </a:xfrm>
          <a:prstGeom prst="rect">
            <a:avLst/>
          </a:prstGeom>
          <a:noFill/>
        </p:spPr>
        <p:txBody>
          <a:bodyPr wrap="square" rtlCol="0">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我们将这两种方案设计为模块化和可扩展的现有管道添加，</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EA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块被放置在原始计算引擎</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(OCE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，例如</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GPU)</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之前，以便机会地绕过投影计算。然而，当</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由于头部方向的变化而不能利用备忘化时，则计算分布在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OCE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51%</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）和</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块（</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49%</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）；只有左屏幕上的整个坐标和右屏幕上的第一行由</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OCE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处理，右屏幕上的其余行由较少耗电的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重建</a:t>
            </a:r>
            <a:r>
              <a:rPr lang="zh-CN" altLang="en-US" sz="1800" dirty="0">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951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3A1CBC5C-6E63-4F92-96F2-DC2311E074BA}"/>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实施细节</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2">
            <a:extLst>
              <a:ext uri="{FF2B5EF4-FFF2-40B4-BE49-F238E27FC236}">
                <a16:creationId xmlns:a16="http://schemas.microsoft.com/office/drawing/2014/main" id="{ECDFEFF9-F23D-4F84-89B0-1CD250FB60CC}"/>
              </a:ext>
            </a:extLst>
          </p:cNvPr>
          <p:cNvSpPr>
            <a:spLocks noChangeArrowheads="1"/>
          </p:cNvSpPr>
          <p:nvPr/>
        </p:nvSpPr>
        <p:spPr bwMode="auto">
          <a:xfrm>
            <a:off x="5229068" y="1151855"/>
            <a:ext cx="37973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3"/>
              </a:buBlip>
              <a:defRPr sz="3200">
                <a:solidFill>
                  <a:schemeClr val="tx1"/>
                </a:solidFill>
                <a:latin typeface="Comic Sans MS" panose="030F0702030302020204" pitchFamily="66" charset="0"/>
              </a:defRPr>
            </a:lvl1pPr>
            <a:lvl2pPr marL="742950" indent="-285750">
              <a:spcBef>
                <a:spcPct val="20000"/>
              </a:spcBef>
              <a:buSzPct val="80000"/>
              <a:buBlip>
                <a:blip r:embed="rId4"/>
              </a:buBlip>
              <a:defRPr sz="2800">
                <a:solidFill>
                  <a:schemeClr val="tx1"/>
                </a:solidFill>
                <a:latin typeface="Comic Sans MS" panose="030F0702030302020204" pitchFamily="66" charset="0"/>
              </a:defRPr>
            </a:lvl2pPr>
            <a:lvl3pPr marL="1143000" indent="-228600">
              <a:spcBef>
                <a:spcPct val="20000"/>
              </a:spcBef>
              <a:buSzPct val="80000"/>
              <a:buBlip>
                <a:blip r:embed="rId5"/>
              </a:buBlip>
              <a:defRPr sz="2400">
                <a:solidFill>
                  <a:schemeClr val="tx1"/>
                </a:solidFill>
                <a:latin typeface="Comic Sans MS" panose="030F0702030302020204" pitchFamily="66" charset="0"/>
              </a:defRPr>
            </a:lvl3pPr>
            <a:lvl4pPr marL="1600200" indent="-228600">
              <a:spcBef>
                <a:spcPct val="20000"/>
              </a:spcBef>
              <a:buBlip>
                <a:blip r:embed="rId3"/>
              </a:buBlip>
              <a:defRPr sz="2000">
                <a:solidFill>
                  <a:schemeClr val="tx1"/>
                </a:solidFill>
                <a:latin typeface="Comic Sans MS" panose="030F0702030302020204" pitchFamily="66" charset="0"/>
              </a:defRPr>
            </a:lvl4pPr>
            <a:lvl5pPr marL="2057400" indent="-228600">
              <a:spcBef>
                <a:spcPct val="20000"/>
              </a:spcBef>
              <a:buSzPct val="60000"/>
              <a:buBlip>
                <a:blip r:embed="rId4"/>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4"/>
              </a:buBlip>
              <a:defRPr sz="2000">
                <a:solidFill>
                  <a:schemeClr val="tx1"/>
                </a:solidFill>
                <a:latin typeface="Comic Sans MS" panose="030F0702030302020204" pitchFamily="66" charset="0"/>
              </a:defRPr>
            </a:lvl9pPr>
          </a:lstStyle>
          <a:p>
            <a:pPr>
              <a:lnSpc>
                <a:spcPts val="4000"/>
              </a:lnSpc>
              <a:spcBef>
                <a:spcPct val="0"/>
              </a:spcBef>
              <a:buFontTx/>
              <a:buNone/>
            </a:pPr>
            <a:r>
              <a:rPr lang="zh-CN" altLang="zh-CN" sz="2000" i="1" dirty="0">
                <a:solidFill>
                  <a:srgbClr val="000000"/>
                </a:solidFill>
                <a:ea typeface="宋体" panose="02010600030101010101" pitchFamily="2" charset="-122"/>
              </a:rPr>
              <a:t>• </a:t>
            </a:r>
            <a:r>
              <a:rPr lang="zh-CN" altLang="zh-CN" sz="2000" b="1" i="1" dirty="0">
                <a:solidFill>
                  <a:srgbClr val="000000"/>
                </a:solidFill>
                <a:ea typeface="宋体" panose="02010600030101010101" pitchFamily="2" charset="-122"/>
              </a:rPr>
              <a:t>Baseline </a:t>
            </a:r>
            <a:r>
              <a:rPr lang="zh-CN" altLang="zh-CN" sz="2000" b="1" dirty="0">
                <a:solidFill>
                  <a:srgbClr val="000000"/>
                </a:solidFill>
                <a:ea typeface="宋体" panose="02010600030101010101" pitchFamily="2" charset="-122"/>
              </a:rPr>
              <a:t>(SW)</a:t>
            </a:r>
          </a:p>
          <a:p>
            <a:pPr>
              <a:lnSpc>
                <a:spcPts val="4000"/>
              </a:lnSpc>
              <a:spcBef>
                <a:spcPct val="0"/>
              </a:spcBef>
              <a:buFontTx/>
              <a:buNone/>
            </a:pPr>
            <a:r>
              <a:rPr lang="zh-CN" altLang="zh-CN" sz="2000" i="1" dirty="0">
                <a:ea typeface="宋体" panose="02010600030101010101" pitchFamily="2" charset="-122"/>
              </a:rPr>
              <a:t>• </a:t>
            </a:r>
            <a:r>
              <a:rPr lang="zh-CN" altLang="zh-CN" sz="2000" b="1" i="1" dirty="0">
                <a:ea typeface="宋体" panose="02010600030101010101" pitchFamily="2" charset="-122"/>
              </a:rPr>
              <a:t>PTU </a:t>
            </a:r>
            <a:r>
              <a:rPr lang="zh-CN" altLang="zh-CN" sz="2000" b="1" dirty="0">
                <a:ea typeface="宋体" panose="02010600030101010101" pitchFamily="2" charset="-122"/>
              </a:rPr>
              <a:t>(HW)</a:t>
            </a:r>
            <a:endParaRPr lang="zh-CN" altLang="zh-CN" sz="2000" dirty="0">
              <a:ea typeface="宋体" panose="02010600030101010101" pitchFamily="2" charset="-122"/>
            </a:endParaRPr>
          </a:p>
          <a:p>
            <a:pPr>
              <a:lnSpc>
                <a:spcPts val="4000"/>
              </a:lnSpc>
              <a:spcBef>
                <a:spcPct val="0"/>
              </a:spcBef>
              <a:buFontTx/>
              <a:buNone/>
            </a:pPr>
            <a:r>
              <a:rPr lang="zh-CN" altLang="zh-CN" sz="2000" i="1" dirty="0">
                <a:ea typeface="宋体" panose="02010600030101010101" pitchFamily="2" charset="-122"/>
              </a:rPr>
              <a:t>• </a:t>
            </a:r>
            <a:r>
              <a:rPr lang="zh-CN" altLang="zh-CN" sz="2000" b="1" i="1" dirty="0">
                <a:ea typeface="宋体" panose="02010600030101010101" pitchFamily="2" charset="-122"/>
              </a:rPr>
              <a:t>EA </a:t>
            </a:r>
            <a:r>
              <a:rPr lang="zh-CN" altLang="zh-CN" sz="2000" b="1" dirty="0">
                <a:ea typeface="宋体" panose="02010600030101010101" pitchFamily="2" charset="-122"/>
              </a:rPr>
              <a:t>(SW)</a:t>
            </a:r>
            <a:endParaRPr lang="zh-CN" altLang="zh-CN" sz="2000" dirty="0">
              <a:ea typeface="宋体" panose="02010600030101010101" pitchFamily="2" charset="-122"/>
            </a:endParaRPr>
          </a:p>
          <a:p>
            <a:pPr>
              <a:lnSpc>
                <a:spcPts val="4000"/>
              </a:lnSpc>
              <a:spcBef>
                <a:spcPct val="0"/>
              </a:spcBef>
              <a:buFontTx/>
              <a:buNone/>
            </a:pPr>
            <a:r>
              <a:rPr lang="zh-CN" altLang="zh-CN" sz="2000" i="1" dirty="0">
                <a:ea typeface="宋体" panose="02010600030101010101" pitchFamily="2" charset="-122"/>
              </a:rPr>
              <a:t>•</a:t>
            </a:r>
            <a:r>
              <a:rPr lang="zh-CN" altLang="en-US" sz="2000" i="1" dirty="0">
                <a:ea typeface="宋体" panose="02010600030101010101" pitchFamily="2" charset="-122"/>
              </a:rPr>
              <a:t> </a:t>
            </a:r>
            <a:r>
              <a:rPr lang="zh-CN" altLang="zh-CN" sz="2000" b="1" i="1" dirty="0">
                <a:ea typeface="宋体" panose="02010600030101010101" pitchFamily="2" charset="-122"/>
              </a:rPr>
              <a:t>AE </a:t>
            </a:r>
            <a:r>
              <a:rPr lang="zh-CN" altLang="zh-CN" sz="2000" b="1" dirty="0">
                <a:ea typeface="宋体" panose="02010600030101010101" pitchFamily="2" charset="-122"/>
              </a:rPr>
              <a:t>(SW)</a:t>
            </a:r>
            <a:endParaRPr lang="zh-CN" altLang="zh-CN" sz="2000" dirty="0">
              <a:ea typeface="宋体" panose="02010600030101010101" pitchFamily="2" charset="-122"/>
            </a:endParaRPr>
          </a:p>
          <a:p>
            <a:pPr>
              <a:lnSpc>
                <a:spcPts val="4000"/>
              </a:lnSpc>
              <a:spcBef>
                <a:spcPct val="0"/>
              </a:spcBef>
              <a:buFontTx/>
              <a:buNone/>
            </a:pPr>
            <a:r>
              <a:rPr lang="zh-CN" altLang="zh-CN" sz="2000" i="1" dirty="0">
                <a:ea typeface="宋体" panose="02010600030101010101" pitchFamily="2" charset="-122"/>
              </a:rPr>
              <a:t>• </a:t>
            </a:r>
            <a:r>
              <a:rPr lang="zh-CN" altLang="zh-CN" sz="2000" b="1" i="1" dirty="0">
                <a:ea typeface="宋体" panose="02010600030101010101" pitchFamily="2" charset="-122"/>
              </a:rPr>
              <a:t>EA+AE </a:t>
            </a:r>
            <a:r>
              <a:rPr lang="zh-CN" altLang="zh-CN" sz="2000" b="1" dirty="0">
                <a:ea typeface="宋体" panose="02010600030101010101" pitchFamily="2" charset="-122"/>
              </a:rPr>
              <a:t>(SW)</a:t>
            </a:r>
            <a:endParaRPr lang="zh-CN" altLang="zh-CN" sz="2000" dirty="0">
              <a:ea typeface="宋体" panose="02010600030101010101" pitchFamily="2" charset="-122"/>
            </a:endParaRPr>
          </a:p>
          <a:p>
            <a:pPr>
              <a:lnSpc>
                <a:spcPts val="4000"/>
              </a:lnSpc>
              <a:spcBef>
                <a:spcPct val="0"/>
              </a:spcBef>
              <a:buFontTx/>
              <a:buNone/>
            </a:pPr>
            <a:r>
              <a:rPr lang="zh-CN" altLang="zh-CN" sz="2000" i="1" dirty="0">
                <a:ea typeface="宋体" panose="02010600030101010101" pitchFamily="2" charset="-122"/>
              </a:rPr>
              <a:t>• </a:t>
            </a:r>
            <a:r>
              <a:rPr lang="zh-CN" altLang="zh-CN" sz="2000" b="1" i="1" dirty="0">
                <a:ea typeface="宋体" panose="02010600030101010101" pitchFamily="2" charset="-122"/>
              </a:rPr>
              <a:t>PTU+EA+AE </a:t>
            </a:r>
            <a:r>
              <a:rPr lang="zh-CN" altLang="zh-CN" sz="2000" b="1" dirty="0">
                <a:ea typeface="宋体" panose="02010600030101010101" pitchFamily="2" charset="-122"/>
              </a:rPr>
              <a:t>(HW)</a:t>
            </a:r>
            <a:endParaRPr lang="zh-CN" altLang="zh-CN" sz="2000" dirty="0">
              <a:ea typeface="宋体" panose="02010600030101010101" pitchFamily="2" charset="-122"/>
            </a:endParaRPr>
          </a:p>
          <a:p>
            <a:pPr>
              <a:spcBef>
                <a:spcPct val="0"/>
              </a:spcBef>
              <a:buFontTx/>
              <a:buNone/>
            </a:pPr>
            <a:endParaRPr lang="zh-CN" altLang="zh-CN" sz="2800" b="1" dirty="0">
              <a:solidFill>
                <a:srgbClr val="000000"/>
              </a:solidFill>
              <a:latin typeface="NimbusRomNo9L-Medi"/>
              <a:ea typeface="宋体" panose="02010600030101010101" pitchFamily="2" charset="-122"/>
            </a:endParaRPr>
          </a:p>
          <a:p>
            <a:pPr>
              <a:spcBef>
                <a:spcPct val="0"/>
              </a:spcBef>
              <a:buFontTx/>
              <a:buNone/>
            </a:pPr>
            <a:endParaRPr lang="zh-CN" altLang="zh-CN" sz="2800" dirty="0">
              <a:ea typeface="宋体" panose="02010600030101010101" pitchFamily="2" charset="-122"/>
            </a:endParaRPr>
          </a:p>
        </p:txBody>
      </p:sp>
      <p:pic>
        <p:nvPicPr>
          <p:cNvPr id="6" name="图片 3">
            <a:extLst>
              <a:ext uri="{FF2B5EF4-FFF2-40B4-BE49-F238E27FC236}">
                <a16:creationId xmlns:a16="http://schemas.microsoft.com/office/drawing/2014/main" id="{D4D15375-830C-41D1-8FA5-E7D4DBBAD3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639" y="1151855"/>
            <a:ext cx="3503250"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08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7F0DE3C7-BEBD-43ED-8278-64C60CBBDA34}"/>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6" name="图片 1">
            <a:extLst>
              <a:ext uri="{FF2B5EF4-FFF2-40B4-BE49-F238E27FC236}">
                <a16:creationId xmlns:a16="http://schemas.microsoft.com/office/drawing/2014/main" id="{22E99459-2608-40AD-B4EC-3F0145C66B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620" y="1895979"/>
            <a:ext cx="83058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矩形 5">
            <a:extLst>
              <a:ext uri="{FF2B5EF4-FFF2-40B4-BE49-F238E27FC236}">
                <a16:creationId xmlns:a16="http://schemas.microsoft.com/office/drawing/2014/main" id="{123A7C11-E4D4-49DA-92BF-2FB8A33A8DCF}"/>
              </a:ext>
            </a:extLst>
          </p:cNvPr>
          <p:cNvSpPr>
            <a:spLocks noChangeArrowheads="1"/>
          </p:cNvSpPr>
          <p:nvPr/>
        </p:nvSpPr>
        <p:spPr bwMode="auto">
          <a:xfrm>
            <a:off x="8568556" y="1655911"/>
            <a:ext cx="3058220"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lnSpc>
                <a:spcPts val="4000"/>
              </a:lnSpc>
              <a:spcBef>
                <a:spcPct val="0"/>
              </a:spcBef>
              <a:buFontTx/>
              <a:buNone/>
            </a:pPr>
            <a:r>
              <a:rPr lang="zh-CN" altLang="zh-CN" sz="1600" i="1" dirty="0">
                <a:solidFill>
                  <a:srgbClr val="000000"/>
                </a:solidFill>
                <a:ea typeface="宋体" panose="02010600030101010101" pitchFamily="2" charset="-122"/>
              </a:rPr>
              <a:t>• </a:t>
            </a:r>
            <a:r>
              <a:rPr lang="zh-CN" altLang="zh-CN" sz="1600" b="1" i="1" dirty="0">
                <a:solidFill>
                  <a:srgbClr val="000000"/>
                </a:solidFill>
                <a:ea typeface="宋体" panose="02010600030101010101" pitchFamily="2" charset="-122"/>
              </a:rPr>
              <a:t>Baseline </a:t>
            </a:r>
            <a:r>
              <a:rPr lang="zh-CN" altLang="zh-CN" sz="1600" b="1" dirty="0">
                <a:solidFill>
                  <a:srgbClr val="000000"/>
                </a:solidFill>
                <a:ea typeface="宋体" panose="02010600030101010101" pitchFamily="2" charset="-122"/>
              </a:rPr>
              <a:t>(SW)</a:t>
            </a:r>
          </a:p>
          <a:p>
            <a:pPr>
              <a:lnSpc>
                <a:spcPts val="4000"/>
              </a:lnSpc>
              <a:spcBef>
                <a:spcPct val="0"/>
              </a:spcBef>
              <a:buFontTx/>
              <a:buNone/>
            </a:pPr>
            <a:r>
              <a:rPr lang="zh-CN" altLang="zh-CN" sz="1600" i="1" dirty="0">
                <a:ea typeface="宋体" panose="02010600030101010101" pitchFamily="2" charset="-122"/>
              </a:rPr>
              <a:t>• </a:t>
            </a:r>
            <a:r>
              <a:rPr lang="zh-CN" altLang="zh-CN" sz="1600" b="1" i="1" dirty="0">
                <a:ea typeface="宋体" panose="02010600030101010101" pitchFamily="2" charset="-122"/>
              </a:rPr>
              <a:t>PTU </a:t>
            </a:r>
            <a:r>
              <a:rPr lang="zh-CN" altLang="zh-CN" sz="1600" b="1" dirty="0">
                <a:ea typeface="宋体" panose="02010600030101010101" pitchFamily="2" charset="-122"/>
              </a:rPr>
              <a:t>(HW)</a:t>
            </a:r>
            <a:r>
              <a:rPr lang="zh-CN" altLang="en-US" sz="1600" b="1" dirty="0">
                <a:ea typeface="宋体" panose="02010600030101010101" pitchFamily="2" charset="-122"/>
              </a:rPr>
              <a:t>：</a:t>
            </a:r>
            <a:r>
              <a:rPr lang="en-US" altLang="zh-CN" sz="1600" b="1" dirty="0">
                <a:ea typeface="宋体" panose="02010600030101010101" pitchFamily="2" charset="-122"/>
              </a:rPr>
              <a:t>20%</a:t>
            </a:r>
            <a:endParaRPr lang="zh-CN" altLang="zh-CN" sz="1600" dirty="0">
              <a:ea typeface="宋体" panose="02010600030101010101" pitchFamily="2" charset="-122"/>
            </a:endParaRPr>
          </a:p>
          <a:p>
            <a:pPr>
              <a:lnSpc>
                <a:spcPts val="4000"/>
              </a:lnSpc>
              <a:spcBef>
                <a:spcPct val="0"/>
              </a:spcBef>
              <a:buFontTx/>
              <a:buNone/>
            </a:pPr>
            <a:r>
              <a:rPr lang="zh-CN" altLang="zh-CN" sz="1600" i="1" dirty="0">
                <a:ea typeface="宋体" panose="02010600030101010101" pitchFamily="2" charset="-122"/>
              </a:rPr>
              <a:t>• </a:t>
            </a:r>
            <a:r>
              <a:rPr lang="zh-CN" altLang="zh-CN" sz="1600" b="1" i="1" dirty="0">
                <a:ea typeface="宋体" panose="02010600030101010101" pitchFamily="2" charset="-122"/>
              </a:rPr>
              <a:t>EA </a:t>
            </a:r>
            <a:r>
              <a:rPr lang="zh-CN" altLang="zh-CN" sz="1600" b="1" dirty="0">
                <a:ea typeface="宋体" panose="02010600030101010101" pitchFamily="2" charset="-122"/>
              </a:rPr>
              <a:t>(SW)</a:t>
            </a:r>
            <a:r>
              <a:rPr lang="zh-CN" altLang="en-US" sz="1600" b="1" dirty="0">
                <a:ea typeface="宋体" panose="02010600030101010101" pitchFamily="2" charset="-122"/>
              </a:rPr>
              <a:t>： </a:t>
            </a:r>
            <a:r>
              <a:rPr lang="en-US" altLang="zh-CN" sz="1600" b="1" dirty="0">
                <a:ea typeface="宋体" panose="02010600030101010101" pitchFamily="2" charset="-122"/>
              </a:rPr>
              <a:t>14%</a:t>
            </a:r>
            <a:endParaRPr lang="zh-CN" altLang="zh-CN" sz="1600" dirty="0">
              <a:ea typeface="宋体" panose="02010600030101010101" pitchFamily="2" charset="-122"/>
            </a:endParaRPr>
          </a:p>
          <a:p>
            <a:pPr>
              <a:lnSpc>
                <a:spcPts val="4000"/>
              </a:lnSpc>
              <a:spcBef>
                <a:spcPct val="0"/>
              </a:spcBef>
              <a:buFontTx/>
              <a:buNone/>
            </a:pPr>
            <a:r>
              <a:rPr lang="zh-CN" altLang="zh-CN" sz="1600" i="1" dirty="0">
                <a:ea typeface="宋体" panose="02010600030101010101" pitchFamily="2" charset="-122"/>
              </a:rPr>
              <a:t>•</a:t>
            </a:r>
            <a:r>
              <a:rPr lang="zh-CN" altLang="en-US" sz="1600" i="1" dirty="0">
                <a:ea typeface="宋体" panose="02010600030101010101" pitchFamily="2" charset="-122"/>
              </a:rPr>
              <a:t> </a:t>
            </a:r>
            <a:r>
              <a:rPr lang="zh-CN" altLang="zh-CN" sz="1600" b="1" i="1" dirty="0">
                <a:ea typeface="宋体" panose="02010600030101010101" pitchFamily="2" charset="-122"/>
              </a:rPr>
              <a:t>AE </a:t>
            </a:r>
            <a:r>
              <a:rPr lang="zh-CN" altLang="zh-CN" sz="1600" b="1" dirty="0">
                <a:ea typeface="宋体" panose="02010600030101010101" pitchFamily="2" charset="-122"/>
              </a:rPr>
              <a:t>(SW)</a:t>
            </a:r>
            <a:r>
              <a:rPr lang="zh-CN" altLang="en-US" sz="1600" b="1" dirty="0">
                <a:ea typeface="宋体" panose="02010600030101010101" pitchFamily="2" charset="-122"/>
              </a:rPr>
              <a:t>： </a:t>
            </a:r>
            <a:r>
              <a:rPr lang="en-US" altLang="zh-CN" sz="1600" b="1" dirty="0">
                <a:ea typeface="宋体" panose="02010600030101010101" pitchFamily="2" charset="-122"/>
              </a:rPr>
              <a:t>19%</a:t>
            </a:r>
            <a:endParaRPr lang="zh-CN" altLang="zh-CN" sz="1600" dirty="0">
              <a:ea typeface="宋体" panose="02010600030101010101" pitchFamily="2" charset="-122"/>
            </a:endParaRPr>
          </a:p>
          <a:p>
            <a:pPr>
              <a:lnSpc>
                <a:spcPts val="4000"/>
              </a:lnSpc>
              <a:spcBef>
                <a:spcPct val="0"/>
              </a:spcBef>
              <a:buFontTx/>
              <a:buNone/>
            </a:pPr>
            <a:r>
              <a:rPr lang="zh-CN" altLang="zh-CN" sz="1600" i="1" dirty="0">
                <a:ea typeface="宋体" panose="02010600030101010101" pitchFamily="2" charset="-122"/>
              </a:rPr>
              <a:t>• </a:t>
            </a:r>
            <a:r>
              <a:rPr lang="zh-CN" altLang="zh-CN" sz="1600" b="1" i="1" dirty="0">
                <a:ea typeface="宋体" panose="02010600030101010101" pitchFamily="2" charset="-122"/>
              </a:rPr>
              <a:t>EA+AE </a:t>
            </a:r>
            <a:r>
              <a:rPr lang="zh-CN" altLang="zh-CN" sz="1600" b="1" dirty="0">
                <a:ea typeface="宋体" panose="02010600030101010101" pitchFamily="2" charset="-122"/>
              </a:rPr>
              <a:t>(SW)</a:t>
            </a:r>
            <a:r>
              <a:rPr lang="zh-CN" altLang="en-US" sz="1600" b="1" dirty="0">
                <a:ea typeface="宋体" panose="02010600030101010101" pitchFamily="2" charset="-122"/>
              </a:rPr>
              <a:t>：</a:t>
            </a:r>
            <a:r>
              <a:rPr lang="en-US" altLang="zh-CN" sz="1600" b="1" dirty="0">
                <a:ea typeface="宋体" panose="02010600030101010101" pitchFamily="2" charset="-122"/>
              </a:rPr>
              <a:t>28%</a:t>
            </a:r>
            <a:endParaRPr lang="zh-CN" altLang="zh-CN" sz="1600" dirty="0">
              <a:ea typeface="宋体" panose="02010600030101010101" pitchFamily="2" charset="-122"/>
            </a:endParaRPr>
          </a:p>
          <a:p>
            <a:pPr>
              <a:lnSpc>
                <a:spcPts val="4000"/>
              </a:lnSpc>
              <a:spcBef>
                <a:spcPct val="0"/>
              </a:spcBef>
              <a:buFontTx/>
              <a:buNone/>
            </a:pPr>
            <a:r>
              <a:rPr lang="zh-CN" altLang="zh-CN" sz="1600" i="1" dirty="0">
                <a:ea typeface="宋体" panose="02010600030101010101" pitchFamily="2" charset="-122"/>
              </a:rPr>
              <a:t>• </a:t>
            </a:r>
            <a:r>
              <a:rPr lang="zh-CN" altLang="zh-CN" sz="1600" b="1" i="1" dirty="0">
                <a:ea typeface="宋体" panose="02010600030101010101" pitchFamily="2" charset="-122"/>
              </a:rPr>
              <a:t>PTU+EA+AE </a:t>
            </a:r>
            <a:r>
              <a:rPr lang="zh-CN" altLang="zh-CN" sz="1600" b="1" dirty="0">
                <a:ea typeface="宋体" panose="02010600030101010101" pitchFamily="2" charset="-122"/>
              </a:rPr>
              <a:t>(HW)</a:t>
            </a:r>
            <a:r>
              <a:rPr lang="zh-CN" altLang="en-US" sz="1600" b="1" dirty="0">
                <a:ea typeface="宋体" panose="02010600030101010101" pitchFamily="2" charset="-122"/>
              </a:rPr>
              <a:t>：</a:t>
            </a:r>
            <a:r>
              <a:rPr lang="en-US" altLang="zh-CN" sz="1600" b="1" dirty="0">
                <a:ea typeface="宋体" panose="02010600030101010101" pitchFamily="2" charset="-122"/>
              </a:rPr>
              <a:t>37%</a:t>
            </a:r>
            <a:endParaRPr lang="zh-CN" altLang="zh-CN" sz="1600" dirty="0">
              <a:ea typeface="宋体" panose="02010600030101010101" pitchFamily="2" charset="-122"/>
            </a:endParaRPr>
          </a:p>
          <a:p>
            <a:pPr>
              <a:spcBef>
                <a:spcPct val="0"/>
              </a:spcBef>
              <a:buFontTx/>
              <a:buNone/>
            </a:pPr>
            <a:endParaRPr lang="zh-CN" altLang="zh-CN" sz="1600" b="1" dirty="0">
              <a:solidFill>
                <a:srgbClr val="000000"/>
              </a:solidFill>
              <a:latin typeface="NimbusRomNo9L-Medi"/>
              <a:ea typeface="宋体" panose="02010600030101010101" pitchFamily="2" charset="-122"/>
            </a:endParaRPr>
          </a:p>
          <a:p>
            <a:pPr>
              <a:spcBef>
                <a:spcPct val="0"/>
              </a:spcBef>
              <a:buFontTx/>
              <a:buNone/>
            </a:pPr>
            <a:endParaRPr lang="zh-CN" altLang="zh-CN" sz="2800" dirty="0">
              <a:ea typeface="宋体" panose="02010600030101010101" pitchFamily="2" charset="-122"/>
            </a:endParaRPr>
          </a:p>
        </p:txBody>
      </p:sp>
    </p:spTree>
    <p:extLst>
      <p:ext uri="{BB962C8B-B14F-4D97-AF65-F5344CB8AC3E}">
        <p14:creationId xmlns:p14="http://schemas.microsoft.com/office/powerpoint/2010/main" val="1716581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2CD19E7E-3E73-4D43-B857-7640A590F9C8}"/>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实验结果</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639BE17-38FA-493E-810F-67BCB0652D4B}"/>
              </a:ext>
            </a:extLst>
          </p:cNvPr>
          <p:cNvSpPr txBox="1"/>
          <p:nvPr/>
        </p:nvSpPr>
        <p:spPr>
          <a:xfrm>
            <a:off x="935708" y="1704813"/>
            <a:ext cx="10009112" cy="3323987"/>
          </a:xfrm>
          <a:prstGeom prst="rect">
            <a:avLst/>
          </a:prstGeom>
          <a:noFill/>
        </p:spPr>
        <p:txBody>
          <a:bodyPr wrap="square" rtlCol="0">
            <a:spAutoFit/>
          </a:bodyPr>
          <a:lstStyle/>
          <a:p>
            <a:r>
              <a:rPr lang="zh-CN" altLang="zh-CN" sz="1800" dirty="0">
                <a:effectLst/>
                <a:latin typeface="宋体" panose="02010600030101010101" pitchFamily="2" charset="-122"/>
                <a:ea typeface="宋体" panose="02010600030101010101" pitchFamily="2" charset="-122"/>
                <a:cs typeface="宋体" panose="02010600030101010101" pitchFamily="2" charset="-122"/>
              </a:rPr>
              <a:t>总的来说，我们在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GPU</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上的软件实现</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EA+AE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可以节省</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54%</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的计算，与基线相比，这意味着总节能量的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28%</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buFont typeface="+mj-lt"/>
              <a:buAutoNum type="arabicPeriod"/>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在基线中，由于没有优化，两只眼睛的投影操作消耗相等的能量</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GPU</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上</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，即每个眼睛的计算消耗</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50%</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的能量。</a:t>
            </a:r>
          </a:p>
          <a:p>
            <a:pPr marL="342900" lvl="0" indent="-342900">
              <a:buFont typeface="+mj-lt"/>
              <a:buAutoNum type="arabicPeriod"/>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EA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通过应用</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EA</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优化本身，平均而言，能源效益被转化为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14%</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的端到端节能。</a:t>
            </a:r>
          </a:p>
          <a:p>
            <a:pPr marL="342900" lvl="0" indent="-342900">
              <a:buFont typeface="+mj-lt"/>
              <a:buAutoNum type="arabicPeriod"/>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我们提出的</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优化比基线节省</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37%</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的计算能量，转化为</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19%</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的总节能</a:t>
            </a:r>
          </a:p>
          <a:p>
            <a:pPr marL="342900" lvl="0" indent="-342900">
              <a:buFont typeface="+mj-lt"/>
              <a:buAutoNum type="arabicPeriod"/>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EA+AE 28%</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buFont typeface="+mj-lt"/>
              <a:buAutoNum type="arabicPeriod"/>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PTU 20%</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buFont typeface="+mj-lt"/>
              <a:buAutoNum type="arabicPeriod"/>
            </a:pPr>
            <a:r>
              <a:rPr lang="en-US" altLang="zh-CN" sz="1800" dirty="0">
                <a:effectLst/>
                <a:latin typeface="宋体" panose="02010600030101010101" pitchFamily="2" charset="-122"/>
                <a:ea typeface="宋体" panose="02010600030101010101" pitchFamily="2" charset="-122"/>
                <a:cs typeface="宋体" panose="02010600030101010101" pitchFamily="2" charset="-122"/>
              </a:rPr>
              <a:t>PTU+EA+AE 37%</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zh-CN" altLang="zh-CN" sz="1800" dirty="0">
                <a:effectLst/>
                <a:latin typeface="宋体" panose="02010600030101010101" pitchFamily="2" charset="-122"/>
                <a:ea typeface="宋体" panose="02010600030101010101" pitchFamily="2" charset="-122"/>
                <a:cs typeface="宋体" panose="02010600030101010101" pitchFamily="2" charset="-122"/>
              </a:rPr>
              <a:t>对质量的影响：</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AE</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可能对视频质量有影响 但是不大</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0191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E3C3F7E-C0EF-4528-9EFE-FD2807B01065}"/>
              </a:ext>
            </a:extLst>
          </p:cNvPr>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结论</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989AABE-8C4B-4D59-8D69-26AE00AF95CB}"/>
              </a:ext>
            </a:extLst>
          </p:cNvPr>
          <p:cNvSpPr txBox="1"/>
          <p:nvPr/>
        </p:nvSpPr>
        <p:spPr>
          <a:xfrm>
            <a:off x="863700" y="2455257"/>
            <a:ext cx="10153128" cy="1569660"/>
          </a:xfrm>
          <a:prstGeom prst="rect">
            <a:avLst/>
          </a:prstGeom>
          <a:noFill/>
        </p:spPr>
        <p:txBody>
          <a:bodyPr wrap="square">
            <a:spAutoFit/>
          </a:bodyPr>
          <a:lstStyle/>
          <a:p>
            <a:pPr algn="just"/>
            <a:r>
              <a:rPr lang="en-US" altLang="zh-CN" sz="2400" kern="0" dirty="0">
                <a:effectLst/>
                <a:latin typeface="宋体" panose="02010600030101010101" pitchFamily="2" charset="-122"/>
                <a:cs typeface="宋体" panose="02010600030101010101" pitchFamily="2" charset="-122"/>
              </a:rPr>
              <a:t>360°</a:t>
            </a:r>
            <a:r>
              <a:rPr lang="zh-CN" altLang="zh-CN" sz="2400" kern="0" dirty="0">
                <a:effectLst/>
                <a:ea typeface="宋体" panose="02010600030101010101" pitchFamily="2" charset="-122"/>
                <a:cs typeface="宋体" panose="02010600030101010101" pitchFamily="2" charset="-122"/>
              </a:rPr>
              <a:t>虚拟现实视频已经成为娱乐媒体的下一个趋势，很快将成为影响许多应用领域的技术的一个组成部分。 然</a:t>
            </a:r>
            <a:r>
              <a:rPr lang="zh-CN" altLang="zh-CN" sz="2400" kern="0" dirty="0">
                <a:ea typeface="宋体" panose="02010600030101010101" pitchFamily="2" charset="-122"/>
              </a:rPr>
              <a:t>而，不像平面视频，</a:t>
            </a:r>
            <a:r>
              <a:rPr lang="en-US" altLang="zh-CN" sz="2400" kern="0" dirty="0">
                <a:ea typeface="宋体" panose="02010600030101010101" pitchFamily="2" charset="-122"/>
              </a:rPr>
              <a:t>360° </a:t>
            </a:r>
            <a:r>
              <a:rPr lang="zh-CN" altLang="zh-CN" sz="2400" kern="0" dirty="0">
                <a:ea typeface="宋体" panose="02010600030101010101" pitchFamily="2" charset="-122"/>
              </a:rPr>
              <a:t>虚拟现实视频流需要更多的计算能力，</a:t>
            </a:r>
            <a:r>
              <a:rPr lang="zh-CN" altLang="en-US" sz="2400" kern="0" dirty="0">
                <a:ea typeface="宋体" panose="02010600030101010101" pitchFamily="2" charset="-122"/>
              </a:rPr>
              <a:t>采用此方法的实验结果表明，与最先进的技术相比，计算量减少了</a:t>
            </a:r>
            <a:r>
              <a:rPr lang="en-US" altLang="zh-CN" sz="2400" kern="0" dirty="0">
                <a:ea typeface="宋体" panose="02010600030101010101" pitchFamily="2" charset="-122"/>
              </a:rPr>
              <a:t>34%</a:t>
            </a:r>
            <a:r>
              <a:rPr lang="zh-CN" altLang="en-US" sz="2400" kern="0" dirty="0">
                <a:ea typeface="宋体" panose="02010600030101010101" pitchFamily="2" charset="-122"/>
              </a:rPr>
              <a:t>，节能</a:t>
            </a:r>
            <a:r>
              <a:rPr lang="en-US" altLang="zh-CN" sz="2400" kern="0" dirty="0">
                <a:ea typeface="宋体" panose="02010600030101010101" pitchFamily="2" charset="-122"/>
              </a:rPr>
              <a:t>17%</a:t>
            </a:r>
            <a:r>
              <a:rPr lang="zh-CN" altLang="en-US" sz="2400" kern="0" dirty="0">
                <a:ea typeface="宋体" panose="02010600030101010101" pitchFamily="2" charset="-122"/>
              </a:rPr>
              <a:t>。</a:t>
            </a:r>
          </a:p>
        </p:txBody>
      </p:sp>
    </p:spTree>
    <p:extLst>
      <p:ext uri="{BB962C8B-B14F-4D97-AF65-F5344CB8AC3E}">
        <p14:creationId xmlns:p14="http://schemas.microsoft.com/office/powerpoint/2010/main" val="39610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33196121-F342-4933-B8F4-8733444C376D}"/>
              </a:ext>
            </a:extLst>
          </p:cNvPr>
          <p:cNvSpPr/>
          <p:nvPr/>
        </p:nvSpPr>
        <p:spPr>
          <a:xfrm>
            <a:off x="3600005" y="1953927"/>
            <a:ext cx="6732240" cy="1934233"/>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Rectangle 3"/>
          <p:cNvSpPr txBox="1">
            <a:spLocks noChangeArrowheads="1"/>
          </p:cNvSpPr>
          <p:nvPr/>
        </p:nvSpPr>
        <p:spPr>
          <a:xfrm>
            <a:off x="4457787" y="2466119"/>
            <a:ext cx="5671494"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800" b="1" dirty="0">
                <a:solidFill>
                  <a:schemeClr val="bg1"/>
                </a:solidFill>
                <a:latin typeface="微软雅黑" panose="020B0503020204020204" pitchFamily="34" charset="-122"/>
                <a:ea typeface="微软雅黑" panose="020B0503020204020204" pitchFamily="34" charset="-122"/>
              </a:rPr>
              <a:t>感谢您的聆听</a:t>
            </a:r>
          </a:p>
        </p:txBody>
      </p:sp>
      <p:cxnSp>
        <p:nvCxnSpPr>
          <p:cNvPr id="46" name="直接连接符 5"/>
          <p:cNvCxnSpPr>
            <a:cxnSpLocks noChangeShapeType="1"/>
          </p:cNvCxnSpPr>
          <p:nvPr/>
        </p:nvCxnSpPr>
        <p:spPr bwMode="auto">
          <a:xfrm flipH="1">
            <a:off x="4547548" y="3096071"/>
            <a:ext cx="5491972"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Rectangle 4">
            <a:extLst>
              <a:ext uri="{FF2B5EF4-FFF2-40B4-BE49-F238E27FC236}">
                <a16:creationId xmlns:a16="http://schemas.microsoft.com/office/drawing/2014/main" id="{E6C2BBF8-ADBE-4BE2-AC74-3F2E92F94502}"/>
              </a:ext>
            </a:extLst>
          </p:cNvPr>
          <p:cNvSpPr txBox="1">
            <a:spLocks noChangeArrowheads="1"/>
          </p:cNvSpPr>
          <p:nvPr/>
        </p:nvSpPr>
        <p:spPr>
          <a:xfrm>
            <a:off x="4547548" y="3186771"/>
            <a:ext cx="5491972"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7938722-DE53-4EA8-B001-88D70CEA0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2612" y="301156"/>
            <a:ext cx="2205318" cy="661596"/>
          </a:xfrm>
          <a:prstGeom prst="rect">
            <a:avLst/>
          </a:prstGeom>
        </p:spPr>
      </p:pic>
      <p:sp>
        <p:nvSpPr>
          <p:cNvPr id="16" name="平行四边形 15">
            <a:extLst>
              <a:ext uri="{FF2B5EF4-FFF2-40B4-BE49-F238E27FC236}">
                <a16:creationId xmlns:a16="http://schemas.microsoft.com/office/drawing/2014/main" id="{D841EB25-8158-4C1C-8234-C1F96254D4A5}"/>
              </a:ext>
            </a:extLst>
          </p:cNvPr>
          <p:cNvSpPr/>
          <p:nvPr/>
        </p:nvSpPr>
        <p:spPr>
          <a:xfrm>
            <a:off x="555185" y="1953926"/>
            <a:ext cx="4073415" cy="2366272"/>
          </a:xfrm>
          <a:prstGeom prst="parallelogram">
            <a:avLst/>
          </a:prstGeom>
          <a:blipFill dpi="0" rotWithShape="0">
            <a:blip r:embed="rId4"/>
            <a:srcRect/>
            <a:stretch>
              <a:fillRect t="-3464" b="-144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73503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717D5C4-3B99-4DAC-A897-2DAC5DAD259B}"/>
              </a:ext>
            </a:extLst>
          </p:cNvPr>
          <p:cNvGrpSpPr/>
          <p:nvPr/>
        </p:nvGrpSpPr>
        <p:grpSpPr>
          <a:xfrm>
            <a:off x="1670534" y="2416639"/>
            <a:ext cx="3221132" cy="1692605"/>
            <a:chOff x="599173" y="1327698"/>
            <a:chExt cx="3221132" cy="1692605"/>
          </a:xfrm>
        </p:grpSpPr>
        <p:sp>
          <p:nvSpPr>
            <p:cNvPr id="52" name="平行四边形 51"/>
            <p:cNvSpPr/>
            <p:nvPr/>
          </p:nvSpPr>
          <p:spPr>
            <a:xfrm>
              <a:off x="599173" y="1327698"/>
              <a:ext cx="3221132" cy="16926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5" name="Text Placeholder 4"/>
            <p:cNvSpPr txBox="1">
              <a:spLocks/>
            </p:cNvSpPr>
            <p:nvPr/>
          </p:nvSpPr>
          <p:spPr>
            <a:xfrm>
              <a:off x="1113211" y="1873516"/>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6000" b="1" dirty="0">
                <a:solidFill>
                  <a:schemeClr val="bg1"/>
                </a:solidFill>
                <a:latin typeface="微软雅黑" panose="020B0503020204020204" pitchFamily="34" charset="-122"/>
                <a:ea typeface="微软雅黑" panose="020B0503020204020204" pitchFamily="34" charset="-122"/>
              </a:endParaRPr>
            </a:p>
            <a:p>
              <a:pPr marL="0" indent="0" algn="ctr">
                <a:buNone/>
              </a:pP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en-GB" sz="28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a16="http://schemas.microsoft.com/office/drawing/2014/main" id="{1A751DA5-AB0D-4551-A7FB-145D7387CF6C}"/>
              </a:ext>
            </a:extLst>
          </p:cNvPr>
          <p:cNvGrpSpPr/>
          <p:nvPr/>
        </p:nvGrpSpPr>
        <p:grpSpPr>
          <a:xfrm>
            <a:off x="5991365" y="2226926"/>
            <a:ext cx="526267" cy="526267"/>
            <a:chOff x="3995936" y="1495374"/>
            <a:chExt cx="720080" cy="720080"/>
          </a:xfrm>
        </p:grpSpPr>
        <p:sp>
          <p:nvSpPr>
            <p:cNvPr id="82" name="椭圆 81">
              <a:extLst>
                <a:ext uri="{FF2B5EF4-FFF2-40B4-BE49-F238E27FC236}">
                  <a16:creationId xmlns:a16="http://schemas.microsoft.com/office/drawing/2014/main" id="{62447B69-16D1-4CB3-9A4F-AAA171F1789E}"/>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TextBox 15">
              <a:extLst>
                <a:ext uri="{FF2B5EF4-FFF2-40B4-BE49-F238E27FC236}">
                  <a16:creationId xmlns:a16="http://schemas.microsoft.com/office/drawing/2014/main" id="{97800192-58E1-4129-997B-165089E2098A}"/>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3B010C03-ACC4-4BA5-AAA9-945AFA75CE5A}"/>
              </a:ext>
            </a:extLst>
          </p:cNvPr>
          <p:cNvGrpSpPr/>
          <p:nvPr/>
        </p:nvGrpSpPr>
        <p:grpSpPr>
          <a:xfrm>
            <a:off x="5962131" y="3049679"/>
            <a:ext cx="526267" cy="526267"/>
            <a:chOff x="3995936" y="1495374"/>
            <a:chExt cx="720080" cy="720080"/>
          </a:xfrm>
        </p:grpSpPr>
        <p:sp>
          <p:nvSpPr>
            <p:cNvPr id="85" name="椭圆 84">
              <a:extLst>
                <a:ext uri="{FF2B5EF4-FFF2-40B4-BE49-F238E27FC236}">
                  <a16:creationId xmlns:a16="http://schemas.microsoft.com/office/drawing/2014/main" id="{716AECF9-1DA1-4732-BCA7-927AABAA9811}"/>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TextBox 15">
              <a:extLst>
                <a:ext uri="{FF2B5EF4-FFF2-40B4-BE49-F238E27FC236}">
                  <a16:creationId xmlns:a16="http://schemas.microsoft.com/office/drawing/2014/main" id="{FD21B08D-6018-4DAC-9BBD-3460A4617EA8}"/>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a:extLst>
              <a:ext uri="{FF2B5EF4-FFF2-40B4-BE49-F238E27FC236}">
                <a16:creationId xmlns:a16="http://schemas.microsoft.com/office/drawing/2014/main" id="{E942ABB5-66F9-49E7-A564-EDC2EF83C9F9}"/>
              </a:ext>
            </a:extLst>
          </p:cNvPr>
          <p:cNvGrpSpPr/>
          <p:nvPr/>
        </p:nvGrpSpPr>
        <p:grpSpPr>
          <a:xfrm>
            <a:off x="5969234" y="3872708"/>
            <a:ext cx="526267" cy="526267"/>
            <a:chOff x="3995936" y="1495374"/>
            <a:chExt cx="720080" cy="720080"/>
          </a:xfrm>
        </p:grpSpPr>
        <p:sp>
          <p:nvSpPr>
            <p:cNvPr id="88" name="椭圆 87">
              <a:extLst>
                <a:ext uri="{FF2B5EF4-FFF2-40B4-BE49-F238E27FC236}">
                  <a16:creationId xmlns:a16="http://schemas.microsoft.com/office/drawing/2014/main" id="{BA99E097-93B8-41AD-8995-71E64B4744B6}"/>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15">
              <a:extLst>
                <a:ext uri="{FF2B5EF4-FFF2-40B4-BE49-F238E27FC236}">
                  <a16:creationId xmlns:a16="http://schemas.microsoft.com/office/drawing/2014/main" id="{31C18FDC-FA39-4063-9381-CB8A4BBCDA2C}"/>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a:extLst>
              <a:ext uri="{FF2B5EF4-FFF2-40B4-BE49-F238E27FC236}">
                <a16:creationId xmlns:a16="http://schemas.microsoft.com/office/drawing/2014/main" id="{1E2240AD-E5BD-432C-80C9-D4608992E5C3}"/>
              </a:ext>
            </a:extLst>
          </p:cNvPr>
          <p:cNvGrpSpPr/>
          <p:nvPr/>
        </p:nvGrpSpPr>
        <p:grpSpPr>
          <a:xfrm>
            <a:off x="5983096" y="4725952"/>
            <a:ext cx="526267" cy="526267"/>
            <a:chOff x="3995936" y="1495374"/>
            <a:chExt cx="720080" cy="720080"/>
          </a:xfrm>
        </p:grpSpPr>
        <p:sp>
          <p:nvSpPr>
            <p:cNvPr id="91" name="椭圆 90">
              <a:extLst>
                <a:ext uri="{FF2B5EF4-FFF2-40B4-BE49-F238E27FC236}">
                  <a16:creationId xmlns:a16="http://schemas.microsoft.com/office/drawing/2014/main" id="{19CBBD8C-C211-4800-B5BF-544BEBD08D7A}"/>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TextBox 15">
              <a:extLst>
                <a:ext uri="{FF2B5EF4-FFF2-40B4-BE49-F238E27FC236}">
                  <a16:creationId xmlns:a16="http://schemas.microsoft.com/office/drawing/2014/main" id="{7CCDCB26-4EF3-47CE-96CB-448B94143D0F}"/>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05</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370CEC8A-04DF-4AE8-B83A-6FAD798611AB}"/>
              </a:ext>
            </a:extLst>
          </p:cNvPr>
          <p:cNvGrpSpPr/>
          <p:nvPr/>
        </p:nvGrpSpPr>
        <p:grpSpPr>
          <a:xfrm>
            <a:off x="5962131" y="1414666"/>
            <a:ext cx="526267" cy="526267"/>
            <a:chOff x="3995936" y="1495374"/>
            <a:chExt cx="720080" cy="720080"/>
          </a:xfrm>
        </p:grpSpPr>
        <p:sp>
          <p:nvSpPr>
            <p:cNvPr id="23" name="椭圆 22">
              <a:extLst>
                <a:ext uri="{FF2B5EF4-FFF2-40B4-BE49-F238E27FC236}">
                  <a16:creationId xmlns:a16="http://schemas.microsoft.com/office/drawing/2014/main" id="{034C1821-9DA5-4395-A05C-69E447A05284}"/>
                </a:ext>
              </a:extLst>
            </p:cNvPr>
            <p:cNvSpPr/>
            <p:nvPr/>
          </p:nvSpPr>
          <p:spPr>
            <a:xfrm>
              <a:off x="3995936" y="1495374"/>
              <a:ext cx="720080" cy="720080"/>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5">
              <a:extLst>
                <a:ext uri="{FF2B5EF4-FFF2-40B4-BE49-F238E27FC236}">
                  <a16:creationId xmlns:a16="http://schemas.microsoft.com/office/drawing/2014/main" id="{9CDA9B0D-D67D-46AA-907B-FCCA9488CBCC}"/>
                </a:ext>
              </a:extLst>
            </p:cNvPr>
            <p:cNvSpPr txBox="1"/>
            <p:nvPr/>
          </p:nvSpPr>
          <p:spPr>
            <a:xfrm>
              <a:off x="4023348" y="1567957"/>
              <a:ext cx="665025" cy="547462"/>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5" name="TextBox 48">
            <a:extLst>
              <a:ext uri="{FF2B5EF4-FFF2-40B4-BE49-F238E27FC236}">
                <a16:creationId xmlns:a16="http://schemas.microsoft.com/office/drawing/2014/main" id="{A3679223-152C-4E40-8FD5-75FC3CDCB588}"/>
              </a:ext>
            </a:extLst>
          </p:cNvPr>
          <p:cNvSpPr txBox="1"/>
          <p:nvPr/>
        </p:nvSpPr>
        <p:spPr>
          <a:xfrm>
            <a:off x="6664828" y="1475500"/>
            <a:ext cx="4568024" cy="418258"/>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背景</a:t>
            </a:r>
          </a:p>
        </p:txBody>
      </p:sp>
      <p:sp>
        <p:nvSpPr>
          <p:cNvPr id="26" name="TextBox 48">
            <a:extLst>
              <a:ext uri="{FF2B5EF4-FFF2-40B4-BE49-F238E27FC236}">
                <a16:creationId xmlns:a16="http://schemas.microsoft.com/office/drawing/2014/main" id="{DABB619E-99C5-4D54-81D7-EEF3434CB45F}"/>
              </a:ext>
            </a:extLst>
          </p:cNvPr>
          <p:cNvSpPr txBox="1"/>
          <p:nvPr/>
        </p:nvSpPr>
        <p:spPr>
          <a:xfrm>
            <a:off x="6664828" y="2270318"/>
            <a:ext cx="4568024" cy="418258"/>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引言</a:t>
            </a:r>
          </a:p>
        </p:txBody>
      </p:sp>
      <p:sp>
        <p:nvSpPr>
          <p:cNvPr id="27" name="TextBox 48">
            <a:extLst>
              <a:ext uri="{FF2B5EF4-FFF2-40B4-BE49-F238E27FC236}">
                <a16:creationId xmlns:a16="http://schemas.microsoft.com/office/drawing/2014/main" id="{C6318B5A-2C54-4BEB-B92E-59E024FC2BC3}"/>
              </a:ext>
            </a:extLst>
          </p:cNvPr>
          <p:cNvSpPr txBox="1"/>
          <p:nvPr/>
        </p:nvSpPr>
        <p:spPr>
          <a:xfrm>
            <a:off x="6664828" y="3093652"/>
            <a:ext cx="4568024" cy="418258"/>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问题概括及方法</a:t>
            </a:r>
          </a:p>
        </p:txBody>
      </p:sp>
      <p:sp>
        <p:nvSpPr>
          <p:cNvPr id="28" name="TextBox 48">
            <a:extLst>
              <a:ext uri="{FF2B5EF4-FFF2-40B4-BE49-F238E27FC236}">
                <a16:creationId xmlns:a16="http://schemas.microsoft.com/office/drawing/2014/main" id="{E2424B44-97F9-4939-BBB1-7C62DCAF72D1}"/>
              </a:ext>
            </a:extLst>
          </p:cNvPr>
          <p:cNvSpPr txBox="1"/>
          <p:nvPr/>
        </p:nvSpPr>
        <p:spPr>
          <a:xfrm>
            <a:off x="6664828" y="3944356"/>
            <a:ext cx="4568024" cy="418258"/>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实验结果</a:t>
            </a:r>
          </a:p>
        </p:txBody>
      </p:sp>
      <p:sp>
        <p:nvSpPr>
          <p:cNvPr id="29" name="TextBox 48">
            <a:extLst>
              <a:ext uri="{FF2B5EF4-FFF2-40B4-BE49-F238E27FC236}">
                <a16:creationId xmlns:a16="http://schemas.microsoft.com/office/drawing/2014/main" id="{46BEF1D2-7F4A-4E36-90AA-7A280153D964}"/>
              </a:ext>
            </a:extLst>
          </p:cNvPr>
          <p:cNvSpPr txBox="1"/>
          <p:nvPr/>
        </p:nvSpPr>
        <p:spPr>
          <a:xfrm>
            <a:off x="6664828" y="4795060"/>
            <a:ext cx="4568024" cy="418258"/>
          </a:xfrm>
          <a:prstGeom prst="rect">
            <a:avLst/>
          </a:prstGeom>
          <a:noFill/>
        </p:spPr>
        <p:txBody>
          <a:bodyPr wrap="square" lIns="68584" tIns="34291" rIns="68584" bIns="34291"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413933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背景</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A017E33-8334-4052-A900-A09BA5C53468}"/>
              </a:ext>
            </a:extLst>
          </p:cNvPr>
          <p:cNvSpPr txBox="1"/>
          <p:nvPr/>
        </p:nvSpPr>
        <p:spPr>
          <a:xfrm>
            <a:off x="935708" y="2763322"/>
            <a:ext cx="9865096" cy="1661993"/>
          </a:xfrm>
          <a:prstGeom prst="rect">
            <a:avLst/>
          </a:prstGeom>
          <a:noFill/>
        </p:spPr>
        <p:txBody>
          <a:bodyPr wrap="square" rtlCol="0">
            <a:spAutoFit/>
          </a:bodyPr>
          <a:lstStyle/>
          <a:p>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技术的话题从</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2015</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年起开始转热，直到今天依然是一门有极大的潜力和空间等待被探索和挖掘的技术，但在今天还远没有在大众市场大面积的普及。在所有</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视频的格式中，最普遍的就是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360°</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全景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。目前的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视频基本都存在分辨率低，模糊，扭曲，跳变等问题，使得用户的体验很差。那么问题来了，为什么现在的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视频的画面看起来比普通的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2D</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视频粗糙呢？其中一个主要的瓶颈就是计算性能。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006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引言</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3E43C0D-422D-4B78-9E9B-39031D6E3188}"/>
              </a:ext>
            </a:extLst>
          </p:cNvPr>
          <p:cNvSpPr txBox="1">
            <a:spLocks noChangeArrowheads="1"/>
          </p:cNvSpPr>
          <p:nvPr/>
        </p:nvSpPr>
        <p:spPr>
          <a:xfrm>
            <a:off x="609600" y="1450974"/>
            <a:ext cx="8229600" cy="464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ea typeface="宋体" panose="02010600030101010101" pitchFamily="2" charset="-122"/>
              </a:rPr>
              <a:t>PPD</a:t>
            </a:r>
            <a:r>
              <a:rPr lang="zh-CN" altLang="en-US">
                <a:ea typeface="宋体" panose="02010600030101010101" pitchFamily="2" charset="-122"/>
              </a:rPr>
              <a:t>（ </a:t>
            </a:r>
            <a:r>
              <a:rPr lang="en-US" altLang="zh-CN">
                <a:ea typeface="宋体" panose="02010600030101010101" pitchFamily="2" charset="-122"/>
              </a:rPr>
              <a:t>Pixel Per Degree </a:t>
            </a:r>
            <a:r>
              <a:rPr lang="zh-CN" altLang="en-US">
                <a:ea typeface="宋体" panose="02010600030101010101" pitchFamily="2" charset="-122"/>
              </a:rPr>
              <a:t>）</a:t>
            </a:r>
          </a:p>
        </p:txBody>
      </p:sp>
      <p:pic>
        <p:nvPicPr>
          <p:cNvPr id="6" name="图片 8">
            <a:extLst>
              <a:ext uri="{FF2B5EF4-FFF2-40B4-BE49-F238E27FC236}">
                <a16:creationId xmlns:a16="http://schemas.microsoft.com/office/drawing/2014/main" id="{0C2FCACD-77F0-44CF-822E-F894E92BA1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279650"/>
            <a:ext cx="952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11">
            <a:extLst>
              <a:ext uri="{FF2B5EF4-FFF2-40B4-BE49-F238E27FC236}">
                <a16:creationId xmlns:a16="http://schemas.microsoft.com/office/drawing/2014/main" id="{C0679B09-73DC-42C0-A7D8-64357128673D}"/>
              </a:ext>
            </a:extLst>
          </p:cNvPr>
          <p:cNvCxnSpPr>
            <a:cxnSpLocks noChangeShapeType="1"/>
          </p:cNvCxnSpPr>
          <p:nvPr/>
        </p:nvCxnSpPr>
        <p:spPr bwMode="auto">
          <a:xfrm flipH="1">
            <a:off x="1371600" y="2895600"/>
            <a:ext cx="457200" cy="21336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13">
            <a:extLst>
              <a:ext uri="{FF2B5EF4-FFF2-40B4-BE49-F238E27FC236}">
                <a16:creationId xmlns:a16="http://schemas.microsoft.com/office/drawing/2014/main" id="{869581C1-22EE-4D93-AD4E-988F15B6EDF1}"/>
              </a:ext>
            </a:extLst>
          </p:cNvPr>
          <p:cNvCxnSpPr>
            <a:cxnSpLocks noChangeShapeType="1"/>
          </p:cNvCxnSpPr>
          <p:nvPr/>
        </p:nvCxnSpPr>
        <p:spPr bwMode="auto">
          <a:xfrm>
            <a:off x="1860550" y="2895600"/>
            <a:ext cx="533400" cy="213360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16">
            <a:extLst>
              <a:ext uri="{FF2B5EF4-FFF2-40B4-BE49-F238E27FC236}">
                <a16:creationId xmlns:a16="http://schemas.microsoft.com/office/drawing/2014/main" id="{A50D154B-6744-4386-9AD0-5A826BD59795}"/>
              </a:ext>
            </a:extLst>
          </p:cNvPr>
          <p:cNvCxnSpPr>
            <a:cxnSpLocks noChangeShapeType="1"/>
          </p:cNvCxnSpPr>
          <p:nvPr/>
        </p:nvCxnSpPr>
        <p:spPr bwMode="auto">
          <a:xfrm>
            <a:off x="1371600" y="5029200"/>
            <a:ext cx="1022350" cy="0"/>
          </a:xfrm>
          <a:prstGeom prst="line">
            <a:avLst/>
          </a:prstGeom>
          <a:noFill/>
          <a:ln w="571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文本框 22">
            <a:extLst>
              <a:ext uri="{FF2B5EF4-FFF2-40B4-BE49-F238E27FC236}">
                <a16:creationId xmlns:a16="http://schemas.microsoft.com/office/drawing/2014/main" id="{EF4B4532-9029-4E72-AB0B-883C02295E71}"/>
              </a:ext>
            </a:extLst>
          </p:cNvPr>
          <p:cNvSpPr txBox="1">
            <a:spLocks noChangeArrowheads="1"/>
          </p:cNvSpPr>
          <p:nvPr/>
        </p:nvSpPr>
        <p:spPr bwMode="auto">
          <a:xfrm>
            <a:off x="2209800" y="3124200"/>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spcBef>
                <a:spcPct val="0"/>
              </a:spcBef>
              <a:buFontTx/>
              <a:buNone/>
            </a:pPr>
            <a:r>
              <a:rPr lang="en-US" altLang="zh-CN" sz="2800">
                <a:ea typeface="宋体" panose="02010600030101010101" pitchFamily="2" charset="-122"/>
              </a:rPr>
              <a:t>10°</a:t>
            </a:r>
            <a:endParaRPr lang="zh-CN" altLang="en-US" sz="2800">
              <a:ea typeface="宋体" panose="02010600030101010101" pitchFamily="2" charset="-122"/>
            </a:endParaRPr>
          </a:p>
        </p:txBody>
      </p:sp>
      <p:sp>
        <p:nvSpPr>
          <p:cNvPr id="11" name="文本框 23">
            <a:extLst>
              <a:ext uri="{FF2B5EF4-FFF2-40B4-BE49-F238E27FC236}">
                <a16:creationId xmlns:a16="http://schemas.microsoft.com/office/drawing/2014/main" id="{DC58CB76-176C-4AA6-BB13-5BE0BF76B5E9}"/>
              </a:ext>
            </a:extLst>
          </p:cNvPr>
          <p:cNvSpPr txBox="1">
            <a:spLocks noChangeArrowheads="1"/>
          </p:cNvSpPr>
          <p:nvPr/>
        </p:nvSpPr>
        <p:spPr bwMode="auto">
          <a:xfrm>
            <a:off x="3816028" y="2279650"/>
            <a:ext cx="6978228"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lgn="just">
              <a:buNone/>
            </a:pP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PPD</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Pixel Per Degree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），即每视场角像素个数。目前，业内比较流行的说法是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60 PPD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是视网膜屏。也就是说，当你视野里，每度里面有</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60</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个像素以上时，你就分辨不出像素颗粒了。如果按照</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60 PPD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的标准，一个</a:t>
            </a:r>
            <a:r>
              <a:rPr lang="zh-CN" altLang="zh-CN" sz="1800" kern="100" dirty="0">
                <a:solidFill>
                  <a:srgbClr val="4D4D4D"/>
                </a:solidFill>
                <a:effectLst/>
                <a:latin typeface="等线" panose="02010600030101010101" pitchFamily="2" charset="-122"/>
                <a:ea typeface="Arial" panose="020B0604020202020204" pitchFamily="34" charset="0"/>
                <a:cs typeface="Times New Roman" panose="02020603050405020304" pitchFamily="18" charset="0"/>
              </a:rPr>
              <a:t>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视场角</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100</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度的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眼镜，单眼就需要</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100 x 60 = 6000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个像素。也就是单目</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6k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，双目</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12k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buNone/>
            </a:pP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双目</a:t>
            </a:r>
            <a:r>
              <a:rPr lang="en-US" altLang="zh-CN" sz="1800" dirty="0">
                <a:solidFill>
                  <a:srgbClr val="4D4D4D"/>
                </a:solidFill>
                <a:effectLst/>
                <a:latin typeface="Arial" panose="020B0604020202020204" pitchFamily="34" charset="0"/>
                <a:ea typeface="等线" panose="02010600030101010101" pitchFamily="2" charset="-122"/>
              </a:rPr>
              <a:t>3k</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屏（</a:t>
            </a:r>
            <a:r>
              <a:rPr lang="en-US" altLang="zh-CN" sz="1800" dirty="0">
                <a:solidFill>
                  <a:srgbClr val="4D4D4D"/>
                </a:solidFill>
                <a:effectLst/>
                <a:latin typeface="Arial" panose="020B0604020202020204" pitchFamily="34" charset="0"/>
                <a:ea typeface="等线" panose="02010600030101010101" pitchFamily="2" charset="-122"/>
              </a:rPr>
              <a:t>2880x1600</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）是市场上已有的主流分辨率，这个分辨率下，纱窗效应已经并不明显。由此可见，目前能成熟应用的屏幕分辨率远远达不到</a:t>
            </a:r>
            <a:r>
              <a:rPr lang="en-US" altLang="zh-CN" sz="1800" dirty="0">
                <a:solidFill>
                  <a:srgbClr val="4D4D4D"/>
                </a:solidFill>
                <a:effectLst/>
                <a:latin typeface="Arial" panose="020B0604020202020204" pitchFamily="34" charset="0"/>
                <a:ea typeface="等线" panose="02010600030101010101" pitchFamily="2" charset="-122"/>
              </a:rPr>
              <a:t> 12k </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的要求。但事实是，单目只需要</a:t>
            </a:r>
            <a:r>
              <a:rPr lang="en-US" altLang="zh-CN" sz="1800" dirty="0">
                <a:solidFill>
                  <a:srgbClr val="4D4D4D"/>
                </a:solidFill>
                <a:effectLst/>
                <a:latin typeface="Arial" panose="020B0604020202020204" pitchFamily="34" charset="0"/>
                <a:ea typeface="等线" panose="02010600030101010101" pitchFamily="2" charset="-122"/>
              </a:rPr>
              <a:t>3000</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多个像素</a:t>
            </a:r>
            <a:r>
              <a:rPr lang="zh-CN" altLang="zh-CN" sz="1800" dirty="0">
                <a:solidFill>
                  <a:srgbClr val="4D4D4D"/>
                </a:solidFill>
                <a:effectLst/>
                <a:ea typeface="Arial" panose="020B0604020202020204" pitchFamily="34" charset="0"/>
              </a:rPr>
              <a:t> </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就可以达到有实用价值的视网膜屏，也就是双目</a:t>
            </a:r>
            <a:r>
              <a:rPr lang="en-US" altLang="zh-CN" sz="1800" dirty="0">
                <a:solidFill>
                  <a:srgbClr val="4D4D4D"/>
                </a:solidFill>
                <a:effectLst/>
                <a:latin typeface="Arial" panose="020B0604020202020204" pitchFamily="34" charset="0"/>
                <a:ea typeface="等线" panose="02010600030101010101" pitchFamily="2" charset="-122"/>
              </a:rPr>
              <a:t>6k</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。这个数值，跟目前市场上已经存在的</a:t>
            </a:r>
            <a:r>
              <a:rPr lang="en-US" altLang="zh-CN" sz="1800" dirty="0">
                <a:solidFill>
                  <a:srgbClr val="4D4D4D"/>
                </a:solidFill>
                <a:effectLst/>
                <a:latin typeface="Arial" panose="020B0604020202020204" pitchFamily="34" charset="0"/>
                <a:ea typeface="等线" panose="02010600030101010101" pitchFamily="2" charset="-122"/>
              </a:rPr>
              <a:t> 4k</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比，其实差别就没那么大了。</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153405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引言</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8">
            <a:extLst>
              <a:ext uri="{FF2B5EF4-FFF2-40B4-BE49-F238E27FC236}">
                <a16:creationId xmlns:a16="http://schemas.microsoft.com/office/drawing/2014/main" id="{1A62B478-7CDD-4FA6-A007-BAFDB9A2E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6" y="1531714"/>
            <a:ext cx="308927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9">
            <a:extLst>
              <a:ext uri="{FF2B5EF4-FFF2-40B4-BE49-F238E27FC236}">
                <a16:creationId xmlns:a16="http://schemas.microsoft.com/office/drawing/2014/main" id="{6BF57F16-FF8C-4C0E-A2CF-A956FAB70E27}"/>
              </a:ext>
            </a:extLst>
          </p:cNvPr>
          <p:cNvSpPr txBox="1">
            <a:spLocks noChangeArrowheads="1"/>
          </p:cNvSpPr>
          <p:nvPr/>
        </p:nvSpPr>
        <p:spPr bwMode="auto">
          <a:xfrm>
            <a:off x="3632796" y="1007839"/>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spcBef>
                <a:spcPct val="0"/>
              </a:spcBef>
              <a:buFontTx/>
              <a:buNone/>
            </a:pPr>
            <a:r>
              <a:rPr lang="en-US" altLang="zh-CN" sz="2800">
                <a:ea typeface="宋体" panose="02010600030101010101" pitchFamily="2" charset="-122"/>
              </a:rPr>
              <a:t>4K</a:t>
            </a:r>
            <a:endParaRPr lang="zh-CN" altLang="en-US" sz="2800">
              <a:ea typeface="宋体" panose="02010600030101010101" pitchFamily="2" charset="-122"/>
            </a:endParaRPr>
          </a:p>
        </p:txBody>
      </p:sp>
      <p:sp>
        <p:nvSpPr>
          <p:cNvPr id="6" name="文本框 10">
            <a:extLst>
              <a:ext uri="{FF2B5EF4-FFF2-40B4-BE49-F238E27FC236}">
                <a16:creationId xmlns:a16="http://schemas.microsoft.com/office/drawing/2014/main" id="{86301FF3-F4CE-4052-8D7F-7BD7BAAD474E}"/>
              </a:ext>
            </a:extLst>
          </p:cNvPr>
          <p:cNvSpPr txBox="1">
            <a:spLocks noChangeArrowheads="1"/>
          </p:cNvSpPr>
          <p:nvPr/>
        </p:nvSpPr>
        <p:spPr bwMode="auto">
          <a:xfrm>
            <a:off x="1727796" y="2209576"/>
            <a:ext cx="914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spcBef>
                <a:spcPct val="0"/>
              </a:spcBef>
              <a:buFontTx/>
              <a:buNone/>
            </a:pPr>
            <a:r>
              <a:rPr lang="en-US" altLang="zh-CN" sz="2800">
                <a:ea typeface="宋体" panose="02010600030101010101" pitchFamily="2" charset="-122"/>
              </a:rPr>
              <a:t>2K</a:t>
            </a:r>
          </a:p>
        </p:txBody>
      </p:sp>
      <p:sp>
        <p:nvSpPr>
          <p:cNvPr id="7" name="箭头: 右 11">
            <a:extLst>
              <a:ext uri="{FF2B5EF4-FFF2-40B4-BE49-F238E27FC236}">
                <a16:creationId xmlns:a16="http://schemas.microsoft.com/office/drawing/2014/main" id="{CDF7AA06-C610-4A34-A993-DFD2F92258DD}"/>
              </a:ext>
            </a:extLst>
          </p:cNvPr>
          <p:cNvSpPr>
            <a:spLocks noChangeArrowheads="1"/>
          </p:cNvSpPr>
          <p:nvPr/>
        </p:nvSpPr>
        <p:spPr bwMode="auto">
          <a:xfrm>
            <a:off x="5933084" y="2355626"/>
            <a:ext cx="762000" cy="295275"/>
          </a:xfrm>
          <a:prstGeom prst="rightArrow">
            <a:avLst>
              <a:gd name="adj1" fmla="val 50000"/>
              <a:gd name="adj2" fmla="val 49892"/>
            </a:avLst>
          </a:prstGeom>
          <a:solidFill>
            <a:schemeClr val="accent2"/>
          </a:solidFill>
          <a:ln w="9525" algn="ctr">
            <a:solidFill>
              <a:schemeClr val="tx1"/>
            </a:solidFill>
            <a:round/>
            <a:headEnd/>
            <a:tailEnd/>
          </a:ln>
        </p:spPr>
        <p:txBody>
          <a:bodyPr wrap="none"/>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eaLnBrk="1" hangingPunct="1">
              <a:spcBef>
                <a:spcPct val="0"/>
              </a:spcBef>
              <a:buFontTx/>
              <a:buNone/>
            </a:pPr>
            <a:endParaRPr lang="zh-CN" altLang="en-US" sz="2800">
              <a:ea typeface="宋体" panose="02010600030101010101" pitchFamily="2" charset="-122"/>
            </a:endParaRPr>
          </a:p>
        </p:txBody>
      </p:sp>
      <p:sp>
        <p:nvSpPr>
          <p:cNvPr id="8" name="圆柱体 7">
            <a:extLst>
              <a:ext uri="{FF2B5EF4-FFF2-40B4-BE49-F238E27FC236}">
                <a16:creationId xmlns:a16="http://schemas.microsoft.com/office/drawing/2014/main" id="{CA1C60CA-37A0-46B8-9A1D-AD613486B514}"/>
              </a:ext>
            </a:extLst>
          </p:cNvPr>
          <p:cNvSpPr/>
          <p:nvPr/>
        </p:nvSpPr>
        <p:spPr bwMode="auto">
          <a:xfrm>
            <a:off x="7139584" y="1758726"/>
            <a:ext cx="2667000" cy="1487488"/>
          </a:xfrm>
          <a:prstGeom prst="can">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wrap="none"/>
          <a:lstStyle>
            <a:lvl1pPr>
              <a:defRPr sz="2800">
                <a:solidFill>
                  <a:schemeClr val="tx1"/>
                </a:solidFill>
                <a:latin typeface="Comic Sans MS" panose="030F0902030302020204" pitchFamily="66" charset="0"/>
              </a:defRPr>
            </a:lvl1pPr>
            <a:lvl2pPr marL="742950" indent="-285750">
              <a:defRPr sz="2800">
                <a:solidFill>
                  <a:schemeClr val="tx1"/>
                </a:solidFill>
                <a:latin typeface="Comic Sans MS" panose="030F0902030302020204" pitchFamily="66" charset="0"/>
              </a:defRPr>
            </a:lvl2pPr>
            <a:lvl3pPr marL="1143000" indent="-228600">
              <a:defRPr sz="2800">
                <a:solidFill>
                  <a:schemeClr val="tx1"/>
                </a:solidFill>
                <a:latin typeface="Comic Sans MS" panose="030F0902030302020204" pitchFamily="66" charset="0"/>
              </a:defRPr>
            </a:lvl3pPr>
            <a:lvl4pPr marL="1600200" indent="-228600">
              <a:defRPr sz="2800">
                <a:solidFill>
                  <a:schemeClr val="tx1"/>
                </a:solidFill>
                <a:latin typeface="Comic Sans MS" panose="030F0902030302020204" pitchFamily="66" charset="0"/>
              </a:defRPr>
            </a:lvl4pPr>
            <a:lvl5pPr marL="2057400" indent="-228600">
              <a:defRPr sz="2800">
                <a:solidFill>
                  <a:schemeClr val="tx1"/>
                </a:solidFill>
                <a:latin typeface="Comic Sans MS" panose="030F0902030302020204" pitchFamily="66" charset="0"/>
              </a:defRPr>
            </a:lvl5pPr>
            <a:lvl6pPr marL="2514600" indent="-228600" eaLnBrk="0" fontAlgn="base" hangingPunct="0">
              <a:spcBef>
                <a:spcPct val="0"/>
              </a:spcBef>
              <a:spcAft>
                <a:spcPct val="0"/>
              </a:spcAft>
              <a:defRPr sz="2800">
                <a:solidFill>
                  <a:schemeClr val="tx1"/>
                </a:solidFill>
                <a:latin typeface="Comic Sans MS" panose="030F0902030302020204" pitchFamily="66" charset="0"/>
              </a:defRPr>
            </a:lvl6pPr>
            <a:lvl7pPr marL="2971800" indent="-228600" eaLnBrk="0" fontAlgn="base" hangingPunct="0">
              <a:spcBef>
                <a:spcPct val="0"/>
              </a:spcBef>
              <a:spcAft>
                <a:spcPct val="0"/>
              </a:spcAft>
              <a:defRPr sz="2800">
                <a:solidFill>
                  <a:schemeClr val="tx1"/>
                </a:solidFill>
                <a:latin typeface="Comic Sans MS" panose="030F0902030302020204" pitchFamily="66" charset="0"/>
              </a:defRPr>
            </a:lvl7pPr>
            <a:lvl8pPr marL="3429000" indent="-228600" eaLnBrk="0" fontAlgn="base" hangingPunct="0">
              <a:spcBef>
                <a:spcPct val="0"/>
              </a:spcBef>
              <a:spcAft>
                <a:spcPct val="0"/>
              </a:spcAft>
              <a:defRPr sz="2800">
                <a:solidFill>
                  <a:schemeClr val="tx1"/>
                </a:solidFill>
                <a:latin typeface="Comic Sans MS" panose="030F0902030302020204" pitchFamily="66" charset="0"/>
              </a:defRPr>
            </a:lvl8pPr>
            <a:lvl9pPr marL="3886200" indent="-228600" eaLnBrk="0" fontAlgn="base" hangingPunct="0">
              <a:spcBef>
                <a:spcPct val="0"/>
              </a:spcBef>
              <a:spcAft>
                <a:spcPct val="0"/>
              </a:spcAft>
              <a:defRPr sz="2800">
                <a:solidFill>
                  <a:schemeClr val="tx1"/>
                </a:solidFill>
                <a:latin typeface="Comic Sans MS" panose="030F0902030302020204" pitchFamily="66" charset="0"/>
              </a:defRPr>
            </a:lvl9pPr>
          </a:lstStyle>
          <a:p>
            <a:pPr eaLnBrk="1" hangingPunct="1">
              <a:defRPr/>
            </a:pPr>
            <a:endParaRPr lang="zh-CN" altLang="en-US">
              <a:ea typeface="宋体" panose="02010600030101010101" pitchFamily="2" charset="-122"/>
            </a:endParaRPr>
          </a:p>
        </p:txBody>
      </p:sp>
      <p:sp>
        <p:nvSpPr>
          <p:cNvPr id="3" name="文本框 2">
            <a:extLst>
              <a:ext uri="{FF2B5EF4-FFF2-40B4-BE49-F238E27FC236}">
                <a16:creationId xmlns:a16="http://schemas.microsoft.com/office/drawing/2014/main" id="{D383F643-1B03-4CA5-B7C3-0F00B24E89BA}"/>
              </a:ext>
            </a:extLst>
          </p:cNvPr>
          <p:cNvSpPr txBox="1"/>
          <p:nvPr/>
        </p:nvSpPr>
        <p:spPr>
          <a:xfrm>
            <a:off x="928528" y="4444697"/>
            <a:ext cx="10009112" cy="923330"/>
          </a:xfrm>
          <a:prstGeom prst="rect">
            <a:avLst/>
          </a:prstGeom>
          <a:noFill/>
        </p:spPr>
        <p:txBody>
          <a:bodyPr wrap="square" rtlCol="0">
            <a:spAutoFit/>
          </a:bodyPr>
          <a:lstStyle/>
          <a:p>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屏幕问题解决了，随之而来的便是为能充分利用视网膜屏，这就需要的强大的计算能力。以现在常说的</a:t>
            </a:r>
            <a:r>
              <a:rPr lang="en-US" altLang="zh-CN" sz="1800" dirty="0">
                <a:solidFill>
                  <a:srgbClr val="4D4D4D"/>
                </a:solidFill>
                <a:effectLst/>
                <a:latin typeface="Arial" panose="020B0604020202020204" pitchFamily="34" charset="0"/>
                <a:ea typeface="等线" panose="02010600030101010101" pitchFamily="2" charset="-122"/>
              </a:rPr>
              <a:t> 4k </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视频为例。我们知道，</a:t>
            </a:r>
            <a:r>
              <a:rPr lang="en-US" altLang="zh-CN" sz="1800" dirty="0">
                <a:solidFill>
                  <a:srgbClr val="4D4D4D"/>
                </a:solidFill>
                <a:effectLst/>
                <a:latin typeface="Arial" panose="020B0604020202020204" pitchFamily="34" charset="0"/>
                <a:ea typeface="等线" panose="02010600030101010101" pitchFamily="2" charset="-122"/>
              </a:rPr>
              <a:t>VR</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视频是可以</a:t>
            </a:r>
            <a:r>
              <a:rPr lang="en-US" altLang="zh-CN" sz="1800" dirty="0">
                <a:solidFill>
                  <a:srgbClr val="4D4D4D"/>
                </a:solidFill>
                <a:effectLst/>
                <a:latin typeface="Arial" panose="020B0604020202020204" pitchFamily="34" charset="0"/>
                <a:ea typeface="等线" panose="02010600030101010101" pitchFamily="2" charset="-122"/>
              </a:rPr>
              <a:t> 360</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度观看的，对于一个</a:t>
            </a:r>
            <a:r>
              <a:rPr lang="en-US" altLang="zh-CN" sz="1800" dirty="0">
                <a:solidFill>
                  <a:srgbClr val="4D4D4D"/>
                </a:solidFill>
                <a:effectLst/>
                <a:latin typeface="Arial" panose="020B0604020202020204" pitchFamily="34" charset="0"/>
                <a:ea typeface="等线" panose="02010600030101010101" pitchFamily="2" charset="-122"/>
              </a:rPr>
              <a:t> 4k 360</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度</a:t>
            </a:r>
            <a:r>
              <a:rPr lang="en-US" altLang="zh-CN" sz="1800" dirty="0">
                <a:solidFill>
                  <a:srgbClr val="4D4D4D"/>
                </a:solidFill>
                <a:effectLst/>
                <a:latin typeface="Arial" panose="020B0604020202020204" pitchFamily="34" charset="0"/>
                <a:ea typeface="等线" panose="02010600030101010101" pitchFamily="2" charset="-122"/>
              </a:rPr>
              <a:t>2D</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全景视频来说，它的长是</a:t>
            </a:r>
            <a:r>
              <a:rPr lang="en-US" altLang="zh-CN" sz="1800" dirty="0">
                <a:solidFill>
                  <a:srgbClr val="4D4D4D"/>
                </a:solidFill>
                <a:effectLst/>
                <a:latin typeface="Arial" panose="020B0604020202020204" pitchFamily="34" charset="0"/>
                <a:ea typeface="等线" panose="02010600030101010101" pitchFamily="2" charset="-122"/>
              </a:rPr>
              <a:t>4k</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，高是</a:t>
            </a:r>
            <a:r>
              <a:rPr lang="en-US" altLang="zh-CN" sz="1800" dirty="0">
                <a:solidFill>
                  <a:srgbClr val="4D4D4D"/>
                </a:solidFill>
                <a:effectLst/>
                <a:latin typeface="Arial" panose="020B0604020202020204" pitchFamily="34" charset="0"/>
                <a:ea typeface="等线" panose="02010600030101010101" pitchFamily="2" charset="-122"/>
              </a:rPr>
              <a:t>2k</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，这个</a:t>
            </a:r>
            <a:r>
              <a:rPr lang="en-US" altLang="zh-CN" sz="1800" dirty="0">
                <a:solidFill>
                  <a:srgbClr val="4D4D4D"/>
                </a:solidFill>
                <a:effectLst/>
                <a:latin typeface="Arial" panose="020B0604020202020204" pitchFamily="34" charset="0"/>
                <a:ea typeface="等线" panose="02010600030101010101" pitchFamily="2" charset="-122"/>
              </a:rPr>
              <a:t> 4k </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的边长，需要最终被环绕到一个</a:t>
            </a:r>
            <a:r>
              <a:rPr lang="en-US" altLang="zh-CN" sz="1800" dirty="0">
                <a:solidFill>
                  <a:srgbClr val="4D4D4D"/>
                </a:solidFill>
                <a:effectLst/>
                <a:latin typeface="Arial" panose="020B0604020202020204" pitchFamily="34" charset="0"/>
                <a:ea typeface="等线" panose="02010600030101010101" pitchFamily="2" charset="-122"/>
              </a:rPr>
              <a:t> 360</a:t>
            </a:r>
            <a:r>
              <a:rPr lang="zh-CN" altLang="zh-CN" sz="1800" dirty="0">
                <a:solidFill>
                  <a:srgbClr val="4D4D4D"/>
                </a:solidFill>
                <a:effectLst/>
                <a:latin typeface="Arial" panose="020B0604020202020204" pitchFamily="34" charset="0"/>
                <a:ea typeface="等线" panose="02010600030101010101" pitchFamily="2" charset="-122"/>
                <a:cs typeface="Arial" panose="020B0604020202020204" pitchFamily="34" charset="0"/>
              </a:rPr>
              <a:t>度的圆上。</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056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引言</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内容占位符 6">
            <a:extLst>
              <a:ext uri="{FF2B5EF4-FFF2-40B4-BE49-F238E27FC236}">
                <a16:creationId xmlns:a16="http://schemas.microsoft.com/office/drawing/2014/main" id="{E56E9572-6009-4BBC-8D42-64BB62B4F0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057400" y="2393156"/>
            <a:ext cx="914400" cy="590550"/>
          </a:xfrm>
          <a:prstGeom prst="rect">
            <a:avLst/>
          </a:prstGeom>
        </p:spPr>
      </p:pic>
      <p:sp>
        <p:nvSpPr>
          <p:cNvPr id="5" name="椭圆 7">
            <a:extLst>
              <a:ext uri="{FF2B5EF4-FFF2-40B4-BE49-F238E27FC236}">
                <a16:creationId xmlns:a16="http://schemas.microsoft.com/office/drawing/2014/main" id="{22ABF270-5D41-4F65-ADF5-C26759F40AB7}"/>
              </a:ext>
            </a:extLst>
          </p:cNvPr>
          <p:cNvSpPr>
            <a:spLocks noChangeArrowheads="1"/>
          </p:cNvSpPr>
          <p:nvPr/>
        </p:nvSpPr>
        <p:spPr bwMode="auto">
          <a:xfrm>
            <a:off x="685800" y="935831"/>
            <a:ext cx="3657600" cy="35052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Blip>
                <a:blip r:embed="rId5"/>
              </a:buBlip>
              <a:defRPr sz="3200">
                <a:solidFill>
                  <a:schemeClr val="tx1"/>
                </a:solidFill>
                <a:latin typeface="Comic Sans MS" panose="030F0702030302020204" pitchFamily="66" charset="0"/>
              </a:defRPr>
            </a:lvl1pPr>
            <a:lvl2pPr marL="742950" indent="-285750">
              <a:spcBef>
                <a:spcPct val="20000"/>
              </a:spcBef>
              <a:buSzPct val="80000"/>
              <a:buBlip>
                <a:blip r:embed="rId6"/>
              </a:buBlip>
              <a:defRPr sz="2800">
                <a:solidFill>
                  <a:schemeClr val="tx1"/>
                </a:solidFill>
                <a:latin typeface="Comic Sans MS" panose="030F0702030302020204" pitchFamily="66" charset="0"/>
              </a:defRPr>
            </a:lvl2pPr>
            <a:lvl3pPr marL="1143000" indent="-228600">
              <a:spcBef>
                <a:spcPct val="20000"/>
              </a:spcBef>
              <a:buSzPct val="80000"/>
              <a:buBlip>
                <a:blip r:embed="rId7"/>
              </a:buBlip>
              <a:defRPr sz="2400">
                <a:solidFill>
                  <a:schemeClr val="tx1"/>
                </a:solidFill>
                <a:latin typeface="Comic Sans MS" panose="030F0702030302020204" pitchFamily="66" charset="0"/>
              </a:defRPr>
            </a:lvl3pPr>
            <a:lvl4pPr marL="1600200" indent="-228600">
              <a:spcBef>
                <a:spcPct val="20000"/>
              </a:spcBef>
              <a:buBlip>
                <a:blip r:embed="rId5"/>
              </a:buBlip>
              <a:defRPr sz="2000">
                <a:solidFill>
                  <a:schemeClr val="tx1"/>
                </a:solidFill>
                <a:latin typeface="Comic Sans MS" panose="030F0702030302020204" pitchFamily="66" charset="0"/>
              </a:defRPr>
            </a:lvl4pPr>
            <a:lvl5pPr marL="2057400" indent="-228600">
              <a:spcBef>
                <a:spcPct val="20000"/>
              </a:spcBef>
              <a:buSzPct val="60000"/>
              <a:buBlip>
                <a:blip r:embed="rId6"/>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9pPr>
          </a:lstStyle>
          <a:p>
            <a:pPr eaLnBrk="1" hangingPunct="1">
              <a:spcBef>
                <a:spcPct val="0"/>
              </a:spcBef>
              <a:buFontTx/>
              <a:buNone/>
            </a:pPr>
            <a:endParaRPr lang="zh-CN" altLang="en-US" sz="2800">
              <a:ea typeface="宋体" panose="02010600030101010101" pitchFamily="2" charset="-122"/>
            </a:endParaRPr>
          </a:p>
        </p:txBody>
      </p:sp>
      <p:cxnSp>
        <p:nvCxnSpPr>
          <p:cNvPr id="6" name="直接连接符 5">
            <a:extLst>
              <a:ext uri="{FF2B5EF4-FFF2-40B4-BE49-F238E27FC236}">
                <a16:creationId xmlns:a16="http://schemas.microsoft.com/office/drawing/2014/main" id="{D5BDC631-C502-4CA4-819A-26C4DEF8C2C0}"/>
              </a:ext>
            </a:extLst>
          </p:cNvPr>
          <p:cNvCxnSpPr>
            <a:cxnSpLocks/>
          </p:cNvCxnSpPr>
          <p:nvPr/>
        </p:nvCxnSpPr>
        <p:spPr bwMode="auto">
          <a:xfrm flipH="1">
            <a:off x="1371600" y="2983706"/>
            <a:ext cx="914400" cy="107632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D2F0A559-33A8-4E17-BB4A-CDAEA1BA6A39}"/>
              </a:ext>
            </a:extLst>
          </p:cNvPr>
          <p:cNvCxnSpPr>
            <a:cxnSpLocks/>
          </p:cNvCxnSpPr>
          <p:nvPr/>
        </p:nvCxnSpPr>
        <p:spPr bwMode="auto">
          <a:xfrm>
            <a:off x="2743200" y="2983706"/>
            <a:ext cx="914400" cy="1076325"/>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文本框 31">
            <a:extLst>
              <a:ext uri="{FF2B5EF4-FFF2-40B4-BE49-F238E27FC236}">
                <a16:creationId xmlns:a16="http://schemas.microsoft.com/office/drawing/2014/main" id="{DF209290-098A-4FE5-A539-7EC08E35A7AF}"/>
              </a:ext>
            </a:extLst>
          </p:cNvPr>
          <p:cNvSpPr txBox="1">
            <a:spLocks noChangeArrowheads="1"/>
          </p:cNvSpPr>
          <p:nvPr/>
        </p:nvSpPr>
        <p:spPr bwMode="auto">
          <a:xfrm>
            <a:off x="2070100" y="325993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sz="3200">
                <a:solidFill>
                  <a:schemeClr val="tx1"/>
                </a:solidFill>
                <a:latin typeface="Comic Sans MS" panose="030F0702030302020204" pitchFamily="66" charset="0"/>
              </a:defRPr>
            </a:lvl1pPr>
            <a:lvl2pPr marL="742950" indent="-285750">
              <a:spcBef>
                <a:spcPct val="20000"/>
              </a:spcBef>
              <a:buSzPct val="80000"/>
              <a:buBlip>
                <a:blip r:embed="rId6"/>
              </a:buBlip>
              <a:defRPr sz="2800">
                <a:solidFill>
                  <a:schemeClr val="tx1"/>
                </a:solidFill>
                <a:latin typeface="Comic Sans MS" panose="030F0702030302020204" pitchFamily="66" charset="0"/>
              </a:defRPr>
            </a:lvl2pPr>
            <a:lvl3pPr marL="1143000" indent="-228600">
              <a:spcBef>
                <a:spcPct val="20000"/>
              </a:spcBef>
              <a:buSzPct val="80000"/>
              <a:buBlip>
                <a:blip r:embed="rId7"/>
              </a:buBlip>
              <a:defRPr sz="2400">
                <a:solidFill>
                  <a:schemeClr val="tx1"/>
                </a:solidFill>
                <a:latin typeface="Comic Sans MS" panose="030F0702030302020204" pitchFamily="66" charset="0"/>
              </a:defRPr>
            </a:lvl3pPr>
            <a:lvl4pPr marL="1600200" indent="-228600">
              <a:spcBef>
                <a:spcPct val="20000"/>
              </a:spcBef>
              <a:buBlip>
                <a:blip r:embed="rId5"/>
              </a:buBlip>
              <a:defRPr sz="2000">
                <a:solidFill>
                  <a:schemeClr val="tx1"/>
                </a:solidFill>
                <a:latin typeface="Comic Sans MS" panose="030F0702030302020204" pitchFamily="66" charset="0"/>
              </a:defRPr>
            </a:lvl4pPr>
            <a:lvl5pPr marL="2057400" indent="-228600">
              <a:spcBef>
                <a:spcPct val="20000"/>
              </a:spcBef>
              <a:buSzPct val="60000"/>
              <a:buBlip>
                <a:blip r:embed="rId6"/>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9pPr>
          </a:lstStyle>
          <a:p>
            <a:pPr>
              <a:spcBef>
                <a:spcPct val="0"/>
              </a:spcBef>
              <a:buFontTx/>
              <a:buNone/>
            </a:pPr>
            <a:r>
              <a:rPr lang="en-US" altLang="zh-CN" sz="2800">
                <a:ea typeface="宋体" panose="02010600030101010101" pitchFamily="2" charset="-122"/>
              </a:rPr>
              <a:t>100°</a:t>
            </a:r>
            <a:endParaRPr lang="zh-CN" altLang="en-US" sz="2800">
              <a:ea typeface="宋体" panose="02010600030101010101" pitchFamily="2" charset="-122"/>
            </a:endParaRPr>
          </a:p>
        </p:txBody>
      </p:sp>
      <p:sp>
        <p:nvSpPr>
          <p:cNvPr id="9" name="文本框 32">
            <a:extLst>
              <a:ext uri="{FF2B5EF4-FFF2-40B4-BE49-F238E27FC236}">
                <a16:creationId xmlns:a16="http://schemas.microsoft.com/office/drawing/2014/main" id="{DC7CC613-CBCC-4A02-8A11-FBA439FFE47C}"/>
              </a:ext>
            </a:extLst>
          </p:cNvPr>
          <p:cNvSpPr txBox="1">
            <a:spLocks noChangeArrowheads="1"/>
          </p:cNvSpPr>
          <p:nvPr/>
        </p:nvSpPr>
        <p:spPr bwMode="auto">
          <a:xfrm>
            <a:off x="4191000" y="1112044"/>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sz="3200">
                <a:solidFill>
                  <a:schemeClr val="tx1"/>
                </a:solidFill>
                <a:latin typeface="Comic Sans MS" panose="030F0702030302020204" pitchFamily="66" charset="0"/>
              </a:defRPr>
            </a:lvl1pPr>
            <a:lvl2pPr marL="742950" indent="-285750">
              <a:spcBef>
                <a:spcPct val="20000"/>
              </a:spcBef>
              <a:buSzPct val="80000"/>
              <a:buBlip>
                <a:blip r:embed="rId6"/>
              </a:buBlip>
              <a:defRPr sz="2800">
                <a:solidFill>
                  <a:schemeClr val="tx1"/>
                </a:solidFill>
                <a:latin typeface="Comic Sans MS" panose="030F0702030302020204" pitchFamily="66" charset="0"/>
              </a:defRPr>
            </a:lvl2pPr>
            <a:lvl3pPr marL="1143000" indent="-228600">
              <a:spcBef>
                <a:spcPct val="20000"/>
              </a:spcBef>
              <a:buSzPct val="80000"/>
              <a:buBlip>
                <a:blip r:embed="rId7"/>
              </a:buBlip>
              <a:defRPr sz="2400">
                <a:solidFill>
                  <a:schemeClr val="tx1"/>
                </a:solidFill>
                <a:latin typeface="Comic Sans MS" panose="030F0702030302020204" pitchFamily="66" charset="0"/>
              </a:defRPr>
            </a:lvl3pPr>
            <a:lvl4pPr marL="1600200" indent="-228600">
              <a:spcBef>
                <a:spcPct val="20000"/>
              </a:spcBef>
              <a:buBlip>
                <a:blip r:embed="rId5"/>
              </a:buBlip>
              <a:defRPr sz="2000">
                <a:solidFill>
                  <a:schemeClr val="tx1"/>
                </a:solidFill>
                <a:latin typeface="Comic Sans MS" panose="030F0702030302020204" pitchFamily="66" charset="0"/>
              </a:defRPr>
            </a:lvl4pPr>
            <a:lvl5pPr marL="2057400" indent="-228600">
              <a:spcBef>
                <a:spcPct val="20000"/>
              </a:spcBef>
              <a:buSzPct val="60000"/>
              <a:buBlip>
                <a:blip r:embed="rId6"/>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9pPr>
          </a:lstStyle>
          <a:p>
            <a:pPr>
              <a:spcBef>
                <a:spcPct val="0"/>
              </a:spcBef>
              <a:buFontTx/>
              <a:buNone/>
            </a:pPr>
            <a:r>
              <a:rPr lang="en-US" altLang="zh-CN" sz="2800">
                <a:ea typeface="宋体" panose="02010600030101010101" pitchFamily="2" charset="-122"/>
              </a:rPr>
              <a:t>Monocular vision resolution</a:t>
            </a:r>
            <a:endParaRPr lang="zh-CN" altLang="en-US" sz="2800">
              <a:ea typeface="宋体" panose="02010600030101010101" pitchFamily="2" charset="-122"/>
            </a:endParaRPr>
          </a:p>
        </p:txBody>
      </p:sp>
      <p:sp>
        <p:nvSpPr>
          <p:cNvPr id="10" name="文本框 38">
            <a:extLst>
              <a:ext uri="{FF2B5EF4-FFF2-40B4-BE49-F238E27FC236}">
                <a16:creationId xmlns:a16="http://schemas.microsoft.com/office/drawing/2014/main" id="{02B05A81-06BD-4A31-86B0-C495AE116C22}"/>
              </a:ext>
            </a:extLst>
          </p:cNvPr>
          <p:cNvSpPr txBox="1">
            <a:spLocks noChangeArrowheads="1"/>
          </p:cNvSpPr>
          <p:nvPr/>
        </p:nvSpPr>
        <p:spPr bwMode="auto">
          <a:xfrm>
            <a:off x="2286000" y="2547144"/>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sz="3200">
                <a:solidFill>
                  <a:schemeClr val="tx1"/>
                </a:solidFill>
                <a:latin typeface="Comic Sans MS" panose="030F0702030302020204" pitchFamily="66" charset="0"/>
              </a:defRPr>
            </a:lvl1pPr>
            <a:lvl2pPr marL="742950" indent="-285750">
              <a:spcBef>
                <a:spcPct val="20000"/>
              </a:spcBef>
              <a:buSzPct val="80000"/>
              <a:buBlip>
                <a:blip r:embed="rId6"/>
              </a:buBlip>
              <a:defRPr sz="2800">
                <a:solidFill>
                  <a:schemeClr val="tx1"/>
                </a:solidFill>
                <a:latin typeface="Comic Sans MS" panose="030F0702030302020204" pitchFamily="66" charset="0"/>
              </a:defRPr>
            </a:lvl2pPr>
            <a:lvl3pPr marL="1143000" indent="-228600">
              <a:spcBef>
                <a:spcPct val="20000"/>
              </a:spcBef>
              <a:buSzPct val="80000"/>
              <a:buBlip>
                <a:blip r:embed="rId7"/>
              </a:buBlip>
              <a:defRPr sz="2400">
                <a:solidFill>
                  <a:schemeClr val="tx1"/>
                </a:solidFill>
                <a:latin typeface="Comic Sans MS" panose="030F0702030302020204" pitchFamily="66" charset="0"/>
              </a:defRPr>
            </a:lvl3pPr>
            <a:lvl4pPr marL="1600200" indent="-228600">
              <a:spcBef>
                <a:spcPct val="20000"/>
              </a:spcBef>
              <a:buBlip>
                <a:blip r:embed="rId5"/>
              </a:buBlip>
              <a:defRPr sz="2000">
                <a:solidFill>
                  <a:schemeClr val="tx1"/>
                </a:solidFill>
                <a:latin typeface="Comic Sans MS" panose="030F0702030302020204" pitchFamily="66" charset="0"/>
              </a:defRPr>
            </a:lvl4pPr>
            <a:lvl5pPr marL="2057400" indent="-228600">
              <a:spcBef>
                <a:spcPct val="20000"/>
              </a:spcBef>
              <a:buSzPct val="60000"/>
              <a:buBlip>
                <a:blip r:embed="rId6"/>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9pPr>
          </a:lstStyle>
          <a:p>
            <a:pPr>
              <a:spcBef>
                <a:spcPct val="0"/>
              </a:spcBef>
              <a:buFontTx/>
              <a:buNone/>
            </a:pPr>
            <a:endParaRPr lang="zh-CN" altLang="en-US" sz="2800">
              <a:ea typeface="宋体" panose="02010600030101010101" pitchFamily="2" charset="-122"/>
            </a:endParaRPr>
          </a:p>
        </p:txBody>
      </p:sp>
      <p:graphicFrame>
        <p:nvGraphicFramePr>
          <p:cNvPr id="11" name="对象 39">
            <a:extLst>
              <a:ext uri="{FF2B5EF4-FFF2-40B4-BE49-F238E27FC236}">
                <a16:creationId xmlns:a16="http://schemas.microsoft.com/office/drawing/2014/main" id="{F1929CF7-6AB3-4F16-B53A-D1E75A692A1F}"/>
              </a:ext>
            </a:extLst>
          </p:cNvPr>
          <p:cNvGraphicFramePr>
            <a:graphicFrameLocks noChangeAspect="1"/>
          </p:cNvGraphicFramePr>
          <p:nvPr>
            <p:extLst>
              <p:ext uri="{D42A27DB-BD31-4B8C-83A1-F6EECF244321}">
                <p14:modId xmlns:p14="http://schemas.microsoft.com/office/powerpoint/2010/main" val="3567445405"/>
              </p:ext>
            </p:extLst>
          </p:nvPr>
        </p:nvGraphicFramePr>
        <p:xfrm>
          <a:off x="4546600" y="1805781"/>
          <a:ext cx="965200" cy="984250"/>
        </p:xfrm>
        <a:graphic>
          <a:graphicData uri="http://schemas.openxmlformats.org/presentationml/2006/ole">
            <mc:AlternateContent xmlns:mc="http://schemas.openxmlformats.org/markup-compatibility/2006">
              <mc:Choice xmlns:v="urn:schemas-microsoft-com:vml" Requires="v">
                <p:oleObj spid="_x0000_s1035" name="Equation" r:id="rId8" imgW="6581775" imgH="6800850" progId="Equation.DSMT4">
                  <p:embed/>
                </p:oleObj>
              </mc:Choice>
              <mc:Fallback>
                <p:oleObj name="Equation" r:id="rId8" imgW="6581775" imgH="6800850" progId="Equation.DSMT4">
                  <p:embed/>
                  <p:pic>
                    <p:nvPicPr>
                      <p:cNvPr id="23564" name="对象 39">
                        <a:extLst>
                          <a:ext uri="{FF2B5EF4-FFF2-40B4-BE49-F238E27FC236}">
                            <a16:creationId xmlns:a16="http://schemas.microsoft.com/office/drawing/2014/main" id="{B473E6A0-5D32-4B3B-AB82-BCC0DCC2DB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6600" y="1805781"/>
                        <a:ext cx="9652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文本框 40">
            <a:extLst>
              <a:ext uri="{FF2B5EF4-FFF2-40B4-BE49-F238E27FC236}">
                <a16:creationId xmlns:a16="http://schemas.microsoft.com/office/drawing/2014/main" id="{C321A013-3922-4642-A8FA-7043771609A0}"/>
              </a:ext>
            </a:extLst>
          </p:cNvPr>
          <p:cNvSpPr txBox="1">
            <a:spLocks noChangeArrowheads="1"/>
          </p:cNvSpPr>
          <p:nvPr/>
        </p:nvSpPr>
        <p:spPr bwMode="auto">
          <a:xfrm>
            <a:off x="5524500" y="2037556"/>
            <a:ext cx="3505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Blip>
                <a:blip r:embed="rId5"/>
              </a:buBlip>
              <a:defRPr sz="3200">
                <a:solidFill>
                  <a:schemeClr val="tx1"/>
                </a:solidFill>
                <a:latin typeface="Comic Sans MS" panose="030F0702030302020204" pitchFamily="66" charset="0"/>
              </a:defRPr>
            </a:lvl1pPr>
            <a:lvl2pPr marL="742950" indent="-285750">
              <a:spcBef>
                <a:spcPct val="20000"/>
              </a:spcBef>
              <a:buSzPct val="80000"/>
              <a:buBlip>
                <a:blip r:embed="rId6"/>
              </a:buBlip>
              <a:defRPr sz="2800">
                <a:solidFill>
                  <a:schemeClr val="tx1"/>
                </a:solidFill>
                <a:latin typeface="Comic Sans MS" panose="030F0702030302020204" pitchFamily="66" charset="0"/>
              </a:defRPr>
            </a:lvl2pPr>
            <a:lvl3pPr marL="1143000" indent="-228600">
              <a:spcBef>
                <a:spcPct val="20000"/>
              </a:spcBef>
              <a:buSzPct val="80000"/>
              <a:buBlip>
                <a:blip r:embed="rId7"/>
              </a:buBlip>
              <a:defRPr sz="2400">
                <a:solidFill>
                  <a:schemeClr val="tx1"/>
                </a:solidFill>
                <a:latin typeface="Comic Sans MS" panose="030F0702030302020204" pitchFamily="66" charset="0"/>
              </a:defRPr>
            </a:lvl3pPr>
            <a:lvl4pPr marL="1600200" indent="-228600">
              <a:spcBef>
                <a:spcPct val="20000"/>
              </a:spcBef>
              <a:buBlip>
                <a:blip r:embed="rId5"/>
              </a:buBlip>
              <a:defRPr sz="2000">
                <a:solidFill>
                  <a:schemeClr val="tx1"/>
                </a:solidFill>
                <a:latin typeface="Comic Sans MS" panose="030F0702030302020204" pitchFamily="66" charset="0"/>
              </a:defRPr>
            </a:lvl4pPr>
            <a:lvl5pPr marL="2057400" indent="-228600">
              <a:spcBef>
                <a:spcPct val="20000"/>
              </a:spcBef>
              <a:buSzPct val="60000"/>
              <a:buBlip>
                <a:blip r:embed="rId6"/>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6"/>
              </a:buBlip>
              <a:defRPr sz="2000">
                <a:solidFill>
                  <a:schemeClr val="tx1"/>
                </a:solidFill>
                <a:latin typeface="Comic Sans MS" panose="030F0702030302020204" pitchFamily="66" charset="0"/>
              </a:defRPr>
            </a:lvl9pPr>
          </a:lstStyle>
          <a:p>
            <a:pPr>
              <a:spcBef>
                <a:spcPct val="0"/>
              </a:spcBef>
              <a:buFontTx/>
              <a:buNone/>
            </a:pPr>
            <a:r>
              <a:rPr lang="en-US" altLang="zh-CN" sz="2800">
                <a:latin typeface="Arial" panose="020B0604020202020204" pitchFamily="34" charset="0"/>
                <a:ea typeface="宋体" panose="02010600030101010101" pitchFamily="2" charset="-122"/>
                <a:cs typeface="Arial" panose="020B0604020202020204" pitchFamily="34" charset="0"/>
              </a:rPr>
              <a:t>X100 = 1111</a:t>
            </a:r>
            <a:endParaRPr lang="zh-CN" altLang="en-US" sz="2800">
              <a:latin typeface="Arial" panose="020B0604020202020204" pitchFamily="34" charset="0"/>
              <a:ea typeface="宋体" panose="02010600030101010101" pitchFamily="2" charset="-122"/>
              <a:cs typeface="Arial" panose="020B0604020202020204" pitchFamily="34" charset="0"/>
            </a:endParaRPr>
          </a:p>
        </p:txBody>
      </p:sp>
      <p:sp>
        <p:nvSpPr>
          <p:cNvPr id="3" name="文本框 2">
            <a:extLst>
              <a:ext uri="{FF2B5EF4-FFF2-40B4-BE49-F238E27FC236}">
                <a16:creationId xmlns:a16="http://schemas.microsoft.com/office/drawing/2014/main" id="{62F319C4-E4C0-42BD-94B4-6164EF7091CB}"/>
              </a:ext>
            </a:extLst>
          </p:cNvPr>
          <p:cNvSpPr txBox="1"/>
          <p:nvPr/>
        </p:nvSpPr>
        <p:spPr>
          <a:xfrm>
            <a:off x="4680124" y="3259931"/>
            <a:ext cx="6408712" cy="2492990"/>
          </a:xfrm>
          <a:prstGeom prst="rect">
            <a:avLst/>
          </a:prstGeom>
          <a:noFill/>
        </p:spPr>
        <p:txBody>
          <a:bodyPr wrap="square" rtlCol="0">
            <a:spAutoFit/>
          </a:bodyPr>
          <a:lstStyle/>
          <a:p>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当我们使用一个</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100</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度视场角的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眼镜来观看时，人眼在一个方向上能看到的像素数就是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1111</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。但对于一个双目</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4k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屏来说，单目的像素数却是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2000</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。所以说，在一个</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4k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屏</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VR</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眼镜上，播放</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4k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视频，是远远不够的。</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4k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屏应该播放</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8k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视频。但是问题是，</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8k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视频，或者</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12k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视频，解码难度和投影计算是相当高的。拿现在的一体机处理芯片来说，骁龙</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865</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芯片，只能流畅的解码并投影</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4k </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视频，无法流畅满帧解码投影</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 8k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视频、离</a:t>
            </a:r>
            <a:r>
              <a:rPr lang="en-US" altLang="zh-CN" sz="1800" kern="100" dirty="0">
                <a:solidFill>
                  <a:srgbClr val="4D4D4D"/>
                </a:solidFill>
                <a:effectLst/>
                <a:latin typeface="Arial" panose="020B0604020202020204" pitchFamily="34" charset="0"/>
                <a:ea typeface="等线" panose="02010600030101010101" pitchFamily="2" charset="-122"/>
                <a:cs typeface="Times New Roman" panose="02020603050405020304" pitchFamily="18" charset="0"/>
              </a:rPr>
              <a:t>12k</a:t>
            </a:r>
            <a:r>
              <a:rPr lang="zh-CN" altLang="zh-CN" sz="1800" kern="100" dirty="0">
                <a:solidFill>
                  <a:srgbClr val="4D4D4D"/>
                </a:solidFill>
                <a:effectLst/>
                <a:latin typeface="Arial" panose="020B0604020202020204" pitchFamily="34" charset="0"/>
                <a:ea typeface="等线" panose="02010600030101010101" pitchFamily="2" charset="-122"/>
                <a:cs typeface="Arial" panose="020B0604020202020204" pitchFamily="34" charset="0"/>
              </a:rPr>
              <a:t>视频还有一定距离。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20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360°VR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头戴显示器</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8">
            <a:extLst>
              <a:ext uri="{FF2B5EF4-FFF2-40B4-BE49-F238E27FC236}">
                <a16:creationId xmlns:a16="http://schemas.microsoft.com/office/drawing/2014/main" id="{62CAB114-1BAC-41D5-B488-6413FA437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24" y="1111440"/>
            <a:ext cx="5502020"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9">
            <a:extLst>
              <a:ext uri="{FF2B5EF4-FFF2-40B4-BE49-F238E27FC236}">
                <a16:creationId xmlns:a16="http://schemas.microsoft.com/office/drawing/2014/main" id="{E7CA5444-8196-4341-A6F8-5D9B7F1CD9B3}"/>
              </a:ext>
            </a:extLst>
          </p:cNvPr>
          <p:cNvSpPr txBox="1">
            <a:spLocks noChangeArrowheads="1"/>
          </p:cNvSpPr>
          <p:nvPr/>
        </p:nvSpPr>
        <p:spPr bwMode="auto">
          <a:xfrm>
            <a:off x="791692" y="4842726"/>
            <a:ext cx="43204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lgn="ctr">
              <a:spcBef>
                <a:spcPct val="0"/>
              </a:spcBef>
              <a:buFontTx/>
              <a:buNone/>
            </a:pPr>
            <a:r>
              <a:rPr lang="en-US" altLang="zh-CN" sz="2000" dirty="0">
                <a:ea typeface="宋体" panose="02010600030101010101" pitchFamily="2" charset="-122"/>
              </a:rPr>
              <a:t> 360° Video Streaming Pipeline</a:t>
            </a:r>
            <a:endParaRPr lang="zh-CN" altLang="en-US" sz="2000" dirty="0">
              <a:ea typeface="宋体" panose="02010600030101010101" pitchFamily="2" charset="-122"/>
            </a:endParaRPr>
          </a:p>
        </p:txBody>
      </p:sp>
      <p:sp>
        <p:nvSpPr>
          <p:cNvPr id="3" name="文本框 2">
            <a:extLst>
              <a:ext uri="{FF2B5EF4-FFF2-40B4-BE49-F238E27FC236}">
                <a16:creationId xmlns:a16="http://schemas.microsoft.com/office/drawing/2014/main" id="{BFD67C68-F90C-423D-9F7B-F814661FEEC5}"/>
              </a:ext>
            </a:extLst>
          </p:cNvPr>
          <p:cNvSpPr txBox="1"/>
          <p:nvPr/>
        </p:nvSpPr>
        <p:spPr>
          <a:xfrm>
            <a:off x="5976268" y="1079847"/>
            <a:ext cx="5005759" cy="4708981"/>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头戴式显示器从网络接收经过编码的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度视频比特流，下一步是从比特流中解码原始帧，解码完成后，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度输出帧被缓冲在视频缓冲区中，投影过程考虑了两个方面：头部方向和瞳距，来呈现双眼朝头部方向的立体视图或视场。头部方向被头戴式显示器上的惯性测量单元感知为三维向量用于投影计算。对于每一帧，这个计算会被处理两次，左眼和右眼各一次，以增强用户的深度感。投影后，生成的两个视场帧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格式存储在视频缓冲区中。显示控制器只需要将它们从视频缓存区读取到屏幕。综上所述，与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视频处理相比，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度视频处理需要额外的投影计算。但是，由于整个计算过程是在电池支持的设备上进行的，因此需要考虑此计算的“能效”，即虽然我们可以满足此类视频的性能要求，但能效还需要提高。</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4349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8B18A86-EE70-41A9-83AD-E51D0352D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620" y="1513809"/>
            <a:ext cx="5544616" cy="247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165FB45E-1760-4676-8A04-4FC59854C3E8}"/>
              </a:ext>
            </a:extLst>
          </p:cNvPr>
          <p:cNvSpPr txBox="1">
            <a:spLocks noChangeArrowheads="1"/>
          </p:cNvSpPr>
          <p:nvPr/>
        </p:nvSpPr>
        <p:spPr bwMode="auto">
          <a:xfrm>
            <a:off x="431652" y="4883613"/>
            <a:ext cx="56590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Blip>
                <a:blip r:embed="rId4"/>
              </a:buBlip>
              <a:defRPr sz="3200">
                <a:solidFill>
                  <a:schemeClr val="tx1"/>
                </a:solidFill>
                <a:latin typeface="Comic Sans MS" panose="030F0702030302020204" pitchFamily="66" charset="0"/>
              </a:defRPr>
            </a:lvl1pPr>
            <a:lvl2pPr marL="742950" indent="-285750">
              <a:spcBef>
                <a:spcPct val="20000"/>
              </a:spcBef>
              <a:buSzPct val="80000"/>
              <a:buBlip>
                <a:blip r:embed="rId5"/>
              </a:buBlip>
              <a:defRPr sz="2800">
                <a:solidFill>
                  <a:schemeClr val="tx1"/>
                </a:solidFill>
                <a:latin typeface="Comic Sans MS" panose="030F0702030302020204" pitchFamily="66" charset="0"/>
              </a:defRPr>
            </a:lvl2pPr>
            <a:lvl3pPr marL="1143000" indent="-228600">
              <a:spcBef>
                <a:spcPct val="20000"/>
              </a:spcBef>
              <a:buSzPct val="80000"/>
              <a:buBlip>
                <a:blip r:embed="rId6"/>
              </a:buBlip>
              <a:defRPr sz="2400">
                <a:solidFill>
                  <a:schemeClr val="tx1"/>
                </a:solidFill>
                <a:latin typeface="Comic Sans MS" panose="030F0702030302020204" pitchFamily="66" charset="0"/>
              </a:defRPr>
            </a:lvl3pPr>
            <a:lvl4pPr marL="1600200" indent="-228600">
              <a:spcBef>
                <a:spcPct val="20000"/>
              </a:spcBef>
              <a:buBlip>
                <a:blip r:embed="rId4"/>
              </a:buBlip>
              <a:defRPr sz="2000">
                <a:solidFill>
                  <a:schemeClr val="tx1"/>
                </a:solidFill>
                <a:latin typeface="Comic Sans MS" panose="030F0702030302020204" pitchFamily="66" charset="0"/>
              </a:defRPr>
            </a:lvl4pPr>
            <a:lvl5pPr marL="2057400" indent="-228600">
              <a:spcBef>
                <a:spcPct val="20000"/>
              </a:spcBef>
              <a:buSzPct val="60000"/>
              <a:buBlip>
                <a:blip r:embed="rId5"/>
              </a:buBlip>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SzPct val="60000"/>
              <a:buBlip>
                <a:blip r:embed="rId5"/>
              </a:buBlip>
              <a:defRPr sz="2000">
                <a:solidFill>
                  <a:schemeClr val="tx1"/>
                </a:solidFill>
                <a:latin typeface="Comic Sans MS" panose="030F0702030302020204" pitchFamily="66" charset="0"/>
              </a:defRPr>
            </a:lvl9pPr>
          </a:lstStyle>
          <a:p>
            <a:pPr>
              <a:spcBef>
                <a:spcPct val="0"/>
              </a:spcBef>
              <a:buFontTx/>
              <a:buNone/>
            </a:pPr>
            <a:r>
              <a:rPr lang="en-US" altLang="zh-CN" sz="1600" dirty="0">
                <a:ea typeface="宋体" panose="02010600030101010101" pitchFamily="2" charset="-122"/>
              </a:rPr>
              <a:t> Head movement and pupillary distance as inputs</a:t>
            </a:r>
            <a:endParaRPr lang="zh-CN" altLang="en-US" sz="1600" dirty="0">
              <a:ea typeface="宋体" panose="02010600030101010101" pitchFamily="2" charset="-122"/>
            </a:endParaRPr>
          </a:p>
        </p:txBody>
      </p:sp>
      <p:sp>
        <p:nvSpPr>
          <p:cNvPr id="6" name="Title 1">
            <a:extLst>
              <a:ext uri="{FF2B5EF4-FFF2-40B4-BE49-F238E27FC236}">
                <a16:creationId xmlns:a16="http://schemas.microsoft.com/office/drawing/2014/main" id="{1A83D3EE-8EAE-43E6-9F80-2C286943C61C}"/>
              </a:ext>
            </a:extLst>
          </p:cNvPr>
          <p:cNvSpPr txBox="1">
            <a:spLocks/>
          </p:cNvSpPr>
          <p:nvPr/>
        </p:nvSpPr>
        <p:spPr>
          <a:xfrm>
            <a:off x="1079724" y="251180"/>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重用技术</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3CE49C8-3C3A-4D5F-B9DD-F5495C3285CE}"/>
              </a:ext>
            </a:extLst>
          </p:cNvPr>
          <p:cNvSpPr txBox="1"/>
          <p:nvPr/>
        </p:nvSpPr>
        <p:spPr>
          <a:xfrm>
            <a:off x="6336308" y="1716593"/>
            <a:ext cx="4608512" cy="3046988"/>
          </a:xfrm>
          <a:prstGeom prst="rect">
            <a:avLst/>
          </a:prstGeom>
          <a:noFill/>
        </p:spPr>
        <p:txBody>
          <a:bodyPr wrap="square" rtlCol="0">
            <a:spAutoFit/>
          </a:bodyPr>
          <a:lstStyle/>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头部方向改变的情况下，这种改变通常是在一个小范围内，在几个连续的帧内。由于两个相同的头部方向导致相同的投影矩阵，这样我们就可以利用之前的计算。需要强调的是，即使两种计算的头部方向输入是相同的，两种眼睛坐标也可能是不同的。正因为如此，在当前的设计中，当需要为左眼和右眼生成两个不同的变换矩阵时，将调用两次投影变换。对于每个人来说瞳距是恒定的。这两个变换矩阵就会有一定的相似性。</a:t>
            </a: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497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1169501" y="241037"/>
            <a:ext cx="811913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360°VR </a:t>
            </a: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视频投影计算流</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Slide Number Placeholder 4">
            <a:extLst>
              <a:ext uri="{FF2B5EF4-FFF2-40B4-BE49-F238E27FC236}">
                <a16:creationId xmlns:a16="http://schemas.microsoft.com/office/drawing/2014/main" id="{63422A53-CFB4-4860-A74A-80B766334053}"/>
              </a:ext>
            </a:extLst>
          </p:cNvPr>
          <p:cNvSpPr txBox="1">
            <a:spLocks/>
          </p:cNvSpPr>
          <p:nvPr/>
        </p:nvSpPr>
        <p:spPr>
          <a:xfrm>
            <a:off x="6881465" y="6375895"/>
            <a:ext cx="868564" cy="23474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1151961" rtl="0" eaLnBrk="1" latinLnBrk="0" hangingPunct="1">
              <a:spcBef>
                <a:spcPct val="20000"/>
              </a:spcBef>
              <a:buBlip>
                <a:blip r:embed="rId3"/>
              </a:buBlip>
              <a:defRPr sz="3200" kern="1200">
                <a:solidFill>
                  <a:schemeClr val="tx1"/>
                </a:solidFill>
                <a:latin typeface="Comic Sans MS" panose="030F0702030302020204" pitchFamily="66" charset="0"/>
                <a:ea typeface="+mn-ea"/>
                <a:cs typeface="+mn-cs"/>
              </a:defRPr>
            </a:lvl1pPr>
            <a:lvl2pPr marL="742950" indent="-285750" algn="l" defTabSz="1151961" rtl="0" eaLnBrk="1" latinLnBrk="0" hangingPunct="1">
              <a:spcBef>
                <a:spcPct val="20000"/>
              </a:spcBef>
              <a:buSzPct val="80000"/>
              <a:buBlip>
                <a:blip r:embed="rId4"/>
              </a:buBlip>
              <a:defRPr sz="2800" kern="1200">
                <a:solidFill>
                  <a:schemeClr val="tx1"/>
                </a:solidFill>
                <a:latin typeface="Comic Sans MS" panose="030F0702030302020204" pitchFamily="66" charset="0"/>
                <a:ea typeface="+mn-ea"/>
                <a:cs typeface="+mn-cs"/>
              </a:defRPr>
            </a:lvl2pPr>
            <a:lvl3pPr marL="1143000" indent="-228600" algn="l" defTabSz="1151961" rtl="0" eaLnBrk="1" latinLnBrk="0" hangingPunct="1">
              <a:spcBef>
                <a:spcPct val="20000"/>
              </a:spcBef>
              <a:buSzPct val="80000"/>
              <a:buBlip>
                <a:blip r:embed="rId5"/>
              </a:buBlip>
              <a:defRPr sz="2400" kern="1200">
                <a:solidFill>
                  <a:schemeClr val="tx1"/>
                </a:solidFill>
                <a:latin typeface="Comic Sans MS" panose="030F0702030302020204" pitchFamily="66" charset="0"/>
                <a:ea typeface="+mn-ea"/>
                <a:cs typeface="+mn-cs"/>
              </a:defRPr>
            </a:lvl3pPr>
            <a:lvl4pPr marL="1600200" indent="-228600" algn="l" defTabSz="1151961" rtl="0" eaLnBrk="1" latinLnBrk="0" hangingPunct="1">
              <a:spcBef>
                <a:spcPct val="20000"/>
              </a:spcBef>
              <a:buBlip>
                <a:blip r:embed="rId3"/>
              </a:buBlip>
              <a:defRPr sz="2000" kern="1200">
                <a:solidFill>
                  <a:schemeClr val="tx1"/>
                </a:solidFill>
                <a:latin typeface="Comic Sans MS" panose="030F0702030302020204" pitchFamily="66" charset="0"/>
                <a:ea typeface="+mn-ea"/>
                <a:cs typeface="+mn-cs"/>
              </a:defRPr>
            </a:lvl4pPr>
            <a:lvl5pPr marL="2057400" indent="-228600" algn="l" defTabSz="1151961" rtl="0" eaLnBrk="1" latinLnBrk="0" hangingPunct="1">
              <a:spcBef>
                <a:spcPct val="20000"/>
              </a:spcBef>
              <a:buSzPct val="60000"/>
              <a:buBlip>
                <a:blip r:embed="rId4"/>
              </a:buBlip>
              <a:defRPr sz="2000" kern="1200">
                <a:solidFill>
                  <a:schemeClr val="tx1"/>
                </a:solidFill>
                <a:latin typeface="Comic Sans MS" panose="030F0702030302020204" pitchFamily="66" charset="0"/>
                <a:ea typeface="+mn-ea"/>
                <a:cs typeface="+mn-cs"/>
              </a:defRPr>
            </a:lvl5pPr>
            <a:lvl6pPr marL="25146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6pPr>
            <a:lvl7pPr marL="29718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7pPr>
            <a:lvl8pPr marL="34290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8pPr>
            <a:lvl9pPr marL="3886200" indent="-228600" algn="l" defTabSz="1151961" rtl="0" eaLnBrk="0" fontAlgn="base" latinLnBrk="0" hangingPunct="0">
              <a:spcBef>
                <a:spcPct val="20000"/>
              </a:spcBef>
              <a:spcAft>
                <a:spcPct val="0"/>
              </a:spcAft>
              <a:buSzPct val="60000"/>
              <a:buBlip>
                <a:blip r:embed="rId4"/>
              </a:buBlip>
              <a:defRPr sz="2000" kern="1200">
                <a:solidFill>
                  <a:schemeClr val="tx1"/>
                </a:solidFill>
                <a:latin typeface="Comic Sans MS" panose="030F0702030302020204" pitchFamily="66" charset="0"/>
                <a:ea typeface="+mn-ea"/>
                <a:cs typeface="+mn-cs"/>
              </a:defRPr>
            </a:lvl9pPr>
          </a:lstStyle>
          <a:p>
            <a:pPr>
              <a:spcBef>
                <a:spcPct val="0"/>
              </a:spcBef>
              <a:buFontTx/>
              <a:buNone/>
            </a:pPr>
            <a:fld id="{11776FF0-D41E-4516-9508-840EBDD29B53}" type="slidenum">
              <a:rPr lang="en-US" altLang="zh-CN" sz="1400" smtClean="0"/>
              <a:pPr>
                <a:spcBef>
                  <a:spcPct val="0"/>
                </a:spcBef>
                <a:buFontTx/>
                <a:buNone/>
              </a:pPr>
              <a:t>9</a:t>
            </a:fld>
            <a:endParaRPr lang="en-US" altLang="zh-CN" sz="1400"/>
          </a:p>
        </p:txBody>
      </p:sp>
      <p:pic>
        <p:nvPicPr>
          <p:cNvPr id="5" name="图片 2">
            <a:extLst>
              <a:ext uri="{FF2B5EF4-FFF2-40B4-BE49-F238E27FC236}">
                <a16:creationId xmlns:a16="http://schemas.microsoft.com/office/drawing/2014/main" id="{658B45FE-9862-419B-8B73-E55A33773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323" y="1079847"/>
            <a:ext cx="6175841" cy="210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8B03C3D6-7B0A-4FEC-B665-7E4C832C68F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02812" y="3840556"/>
            <a:ext cx="5514862"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569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1915</TotalTime>
  <Words>1777</Words>
  <Application>Microsoft Office PowerPoint</Application>
  <PresentationFormat>自定义</PresentationFormat>
  <Paragraphs>112</Paragraphs>
  <Slides>19</Slides>
  <Notes>19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9" baseType="lpstr">
      <vt:lpstr>等线</vt:lpstr>
      <vt:lpstr>宋体</vt:lpstr>
      <vt:lpstr>微软雅黑</vt:lpstr>
      <vt:lpstr>Arial</vt:lpstr>
      <vt:lpstr>Calibri</vt:lpstr>
      <vt:lpstr>Comic Sans MS</vt:lpstr>
      <vt:lpstr>Impact</vt:lpstr>
      <vt:lpstr>NimbusRomNo9L-Medi</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 </cp:lastModifiedBy>
  <cp:revision>51</cp:revision>
  <dcterms:created xsi:type="dcterms:W3CDTF">2015-12-11T17:46:17Z</dcterms:created>
  <dcterms:modified xsi:type="dcterms:W3CDTF">2020-12-09T07:58:59Z</dcterms:modified>
</cp:coreProperties>
</file>